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63.jpg" ContentType="image/jpeg"/>
  <Override PartName="/ppt/media/image65.jpg" ContentType="image/jpg"/>
  <Override PartName="/ppt/notesSlides/notesSlide1.xml" ContentType="application/vnd.openxmlformats-officedocument.presentationml.notesSlide+xml"/>
  <Override PartName="/ppt/media/image9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4" r:id="rId2"/>
    <p:sldId id="295" r:id="rId3"/>
    <p:sldId id="296" r:id="rId4"/>
    <p:sldId id="297" r:id="rId5"/>
    <p:sldId id="298" r:id="rId6"/>
    <p:sldId id="285" r:id="rId7"/>
    <p:sldId id="291" r:id="rId8"/>
    <p:sldId id="287" r:id="rId9"/>
    <p:sldId id="290" r:id="rId10"/>
    <p:sldId id="293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=""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C05453"/>
    <a:srgbClr val="F28F20"/>
    <a:srgbClr val="D6D7DC"/>
    <a:srgbClr val="44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86397" autoAdjust="0"/>
  </p:normalViewPr>
  <p:slideViewPr>
    <p:cSldViewPr snapToGrid="0" snapToObjects="1">
      <p:cViewPr varScale="1">
        <p:scale>
          <a:sx n="71" d="100"/>
          <a:sy n="71" d="100"/>
        </p:scale>
        <p:origin x="-714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7.xml"/><Relationship Id="rId1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EF45A-BDD7-3049-852D-26E60887C56F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FAD60-6C58-E549-B3A3-D5895D60325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1855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FAD60-6C58-E549-B3A3-D5895D603251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663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7286F0D-87EC-4548-A8A9-D328B2087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EC871EE9-DBB6-3F41-85B1-B92D59852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C426598-EDA7-2041-8704-2E642F06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53E3-AD8B-394A-BE35-07F232CBDEA4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0A7F2BBE-21FB-204F-9828-8ACC70F3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873C8E6-44FC-F848-9F20-118CC1F7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4143-E07A-A041-88D2-BE08AAE1E9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6392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B37AF15-FDC0-6A45-8AB7-BBD98FE8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6025EFAE-FF8A-7444-8414-E41601F2B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B02E706-575E-914F-B776-EC2941ED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53E3-AD8B-394A-BE35-07F232CBDEA4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85C6D354-A63A-4F4C-9EAC-65388FAF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2071FFF-7071-C540-A397-E2B17169F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4143-E07A-A041-88D2-BE08AAE1E9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828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4233C454-B0CE-5C4B-BB46-E3F5F45BF8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3C9F76CF-C42A-754D-9697-9E90EFEAE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E728028F-892E-E447-9304-E21DB8DD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53E3-AD8B-394A-BE35-07F232CBDEA4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7E2F9E1F-C9E1-F547-AE89-CA70AF55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6EE7A804-367B-8E40-A9A1-5BB1D952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4143-E07A-A041-88D2-BE08AAE1E9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2482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B3D24D16-AA77-4BCD-88B7-6538B6912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9389" y="120979"/>
            <a:ext cx="1461353" cy="89929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33266C12-A274-465E-BC0F-C2D8B2784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3859" y="163285"/>
            <a:ext cx="2766810" cy="738051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="" xmlns:a16="http://schemas.microsoft.com/office/drawing/2014/main" id="{CBAA77F8-05DA-4F1B-B646-A702DACEC8DB}"/>
              </a:ext>
            </a:extLst>
          </p:cNvPr>
          <p:cNvCxnSpPr/>
          <p:nvPr userDrawn="1"/>
        </p:nvCxnSpPr>
        <p:spPr>
          <a:xfrm>
            <a:off x="2849389" y="163285"/>
            <a:ext cx="0" cy="738051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="" xmlns:a16="http://schemas.microsoft.com/office/drawing/2014/main" id="{8A85E9B7-EFB2-4078-830B-53DEE2FCD5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1277" y="153058"/>
            <a:ext cx="24386" cy="75597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="" xmlns:a16="http://schemas.microsoft.com/office/drawing/2014/main" id="{0CE7470D-777D-4314-BAD7-9138737AE013}"/>
              </a:ext>
            </a:extLst>
          </p:cNvPr>
          <p:cNvSpPr txBox="1"/>
          <p:nvPr userDrawn="1"/>
        </p:nvSpPr>
        <p:spPr>
          <a:xfrm>
            <a:off x="5160482" y="215640"/>
            <a:ext cx="34576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>
                <a:solidFill>
                  <a:srgbClr val="FF0066"/>
                </a:solidFill>
                <a:latin typeface="Adobe Garamond Pro Bold" panose="02020702060506020403" pitchFamily="18" charset="0"/>
              </a:rPr>
              <a:t>CONTRATO DE PRESTACIÓN </a:t>
            </a:r>
          </a:p>
          <a:p>
            <a:r>
              <a:rPr lang="es-MX" sz="1600" dirty="0">
                <a:latin typeface="Arial Narrow" panose="020B0606020202030204" pitchFamily="34" charset="0"/>
              </a:rPr>
              <a:t>DE SERVICIOS A LARGO PLAZO </a:t>
            </a:r>
            <a:r>
              <a:rPr lang="es-MX" sz="24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PPS</a:t>
            </a:r>
            <a:endParaRPr lang="es-MX" sz="1600" dirty="0">
              <a:latin typeface="Adobe Heiti Std R" panose="020B0400000000000000" pitchFamily="34" charset="-128"/>
              <a:ea typeface="Adobe Heiti Std R" panose="020B0400000000000000" pitchFamily="34" charset="-128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="" xmlns:a16="http://schemas.microsoft.com/office/drawing/2014/main" id="{53ACC5EC-352C-498B-B7CA-B6215C6F6DD7}"/>
              </a:ext>
            </a:extLst>
          </p:cNvPr>
          <p:cNvGrpSpPr/>
          <p:nvPr userDrawn="1"/>
        </p:nvGrpSpPr>
        <p:grpSpPr>
          <a:xfrm>
            <a:off x="4007081" y="-204468"/>
            <a:ext cx="1461352" cy="1583102"/>
            <a:chOff x="4476281" y="3428999"/>
            <a:chExt cx="1749280" cy="1895294"/>
          </a:xfrm>
        </p:grpSpPr>
        <p:pic>
          <p:nvPicPr>
            <p:cNvPr id="16" name="Imagen 15">
              <a:extLst>
                <a:ext uri="{FF2B5EF4-FFF2-40B4-BE49-F238E27FC236}">
                  <a16:creationId xmlns="" xmlns:a16="http://schemas.microsoft.com/office/drawing/2014/main" id="{3D397B03-81B3-4789-B85E-28BC41C232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4476281" y="3428999"/>
              <a:ext cx="1158376" cy="1895294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="" xmlns:a16="http://schemas.microsoft.com/office/drawing/2014/main" id="{649220DC-250E-4DC8-91C9-8D3E040272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4883705" y="4529796"/>
              <a:ext cx="1341856" cy="528527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="" xmlns:a16="http://schemas.microsoft.com/office/drawing/2014/main" id="{3F7B38CD-0868-46E1-8E90-8032A26B6A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l="6291" t="28093" r="15254"/>
            <a:stretch/>
          </p:blipFill>
          <p:spPr>
            <a:xfrm>
              <a:off x="5227232" y="3947651"/>
              <a:ext cx="617138" cy="646331"/>
            </a:xfrm>
            <a:prstGeom prst="rect">
              <a:avLst/>
            </a:prstGeom>
          </p:spPr>
        </p:pic>
      </p:grpSp>
      <p:cxnSp>
        <p:nvCxnSpPr>
          <p:cNvPr id="21" name="Conector recto 20">
            <a:extLst>
              <a:ext uri="{FF2B5EF4-FFF2-40B4-BE49-F238E27FC236}">
                <a16:creationId xmlns="" xmlns:a16="http://schemas.microsoft.com/office/drawing/2014/main" id="{770BCA5D-D38A-45C9-887D-1FE0EA9A948B}"/>
              </a:ext>
            </a:extLst>
          </p:cNvPr>
          <p:cNvCxnSpPr/>
          <p:nvPr userDrawn="1"/>
        </p:nvCxnSpPr>
        <p:spPr>
          <a:xfrm>
            <a:off x="8431918" y="132805"/>
            <a:ext cx="0" cy="738051"/>
          </a:xfrm>
          <a:prstGeom prst="line">
            <a:avLst/>
          </a:prstGeom>
          <a:ln w="2222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5 Rectángulo">
            <a:extLst>
              <a:ext uri="{FF2B5EF4-FFF2-40B4-BE49-F238E27FC236}">
                <a16:creationId xmlns="" xmlns:a16="http://schemas.microsoft.com/office/drawing/2014/main" id="{58775F85-A1AC-4E15-9F28-530FB3D33003}"/>
              </a:ext>
            </a:extLst>
          </p:cNvPr>
          <p:cNvSpPr/>
          <p:nvPr userDrawn="1"/>
        </p:nvSpPr>
        <p:spPr>
          <a:xfrm>
            <a:off x="8464043" y="190030"/>
            <a:ext cx="36540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b="1" dirty="0">
                <a:solidFill>
                  <a:srgbClr val="F28F20"/>
                </a:solidFill>
                <a:latin typeface="Arial Narrow" pitchFamily="34" charset="0"/>
              </a:rPr>
              <a:t>Modernización Integral de Trenes, Sistema de Control y Vías de la Línea 1 </a:t>
            </a:r>
          </a:p>
        </p:txBody>
      </p:sp>
    </p:spTree>
    <p:extLst>
      <p:ext uri="{BB962C8B-B14F-4D97-AF65-F5344CB8AC3E}">
        <p14:creationId xmlns:p14="http://schemas.microsoft.com/office/powerpoint/2010/main" val="2580439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108335D-28C9-0944-B1F3-C4B4A8D6B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779E87FF-12F5-574D-9371-451E2E9DA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4A6F96A-EC09-FC45-8C36-86DCAFBF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53E3-AD8B-394A-BE35-07F232CBDEA4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004C94C4-D478-F149-98FC-A8D09D98A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7E08F7B6-4A3F-734B-92A5-00F376B0F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4143-E07A-A041-88D2-BE08AAE1E9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63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CD136AAA-2B0E-BE4E-9AC3-F168773A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D7BCBF3-09D4-414B-ACF4-CFD1A147B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BF6018CC-4A69-5047-AD40-D34A910F6D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8E310387-5D6F-B041-AF0E-441F22AC4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53E3-AD8B-394A-BE35-07F232CBDEA4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2ECC92F-0146-8341-8D4D-A3BDD7B0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A0A27709-939C-3649-99BC-12425A27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4143-E07A-A041-88D2-BE08AAE1E9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454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0AA244F-8F4E-C141-9C87-D48C659E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64FBAAB7-B15A-4B47-BD0B-423021B73D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FD23A632-4261-F446-964A-7DC1E41F4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3C1BCF4D-55F4-9C4F-AF46-EDDE6E4E6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66D600F5-8054-F74A-90F9-1401996EC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A14D98BF-B123-0E44-9DD0-FBE4F7D77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53E3-AD8B-394A-BE35-07F232CBDEA4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C3050293-4FE9-0F48-9DC0-77092C64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BDE448D0-2701-DE4A-9083-0A4ED85D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4143-E07A-A041-88D2-BE08AAE1E9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628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7FF0CCC9-468B-FF45-BF22-E983E6BA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0C13BD55-006F-A843-810E-EDD8FE2C9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53E3-AD8B-394A-BE35-07F232CBDEA4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244C4859-5BBD-3E45-ABAA-013899CBC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3E34E3D2-E654-084C-AF18-D974A89A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4143-E07A-A041-88D2-BE08AAE1E9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933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BE0C9559-18BA-FB42-991E-A0BBFCF6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53E3-AD8B-394A-BE35-07F232CBDEA4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18E573B2-E5AC-5949-991B-DA2AB8D1E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F609BBD9-6261-C746-AB45-5B552E30D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4143-E07A-A041-88D2-BE08AAE1E9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5087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2770F26-B7B8-2B4D-A3C8-C4C38BE7D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9B9ADEEA-4294-B14A-BA90-77BACE228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F03AD446-F94B-AA4F-B09A-914D13263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CAC116EE-088B-3C49-B76B-66B3F5CB5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53E3-AD8B-394A-BE35-07F232CBDEA4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A92CB0FE-1156-3644-BD5E-F17DC2394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9D04C31A-CB0D-2C46-A8F6-5772E47E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4143-E07A-A041-88D2-BE08AAE1E9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5945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327FE368-707E-9442-82E8-ECB08AB6B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B02C13DF-EFD1-7D4C-87D3-FFE8BFF9D3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F35E9F82-C5D5-EF4E-BF76-7C03F76C8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6C9FEB58-C040-C24C-9293-3520B86C7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A53E3-AD8B-394A-BE35-07F232CBDEA4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FB9B0897-0D50-594B-B3E8-6AA7BDDC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8D8DBFFC-8B10-854A-985A-B60F2427A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F4143-E07A-A041-88D2-BE08AAE1E9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153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E90A6CE1-D0AF-1D47-8E2A-9F451DCBE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F14D6754-7060-B64A-A001-55E00D83DD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0506B80-868E-3344-A48B-E8E483936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A53E3-AD8B-394A-BE35-07F232CBDEA4}" type="datetimeFigureOut">
              <a:rPr lang="es-MX" smtClean="0"/>
              <a:t>20/09/2023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ED91C054-440F-A640-B10F-0D2A708608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E472B08-21EB-5A41-B5D1-23708CEB6F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F4143-E07A-A041-88D2-BE08AAE1E9D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58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70.jpeg"/><Relationship Id="rId3" Type="http://schemas.openxmlformats.org/officeDocument/2006/relationships/image" Target="../media/image82.png"/><Relationship Id="rId7" Type="http://schemas.openxmlformats.org/officeDocument/2006/relationships/image" Target="../media/image100.png"/><Relationship Id="rId12" Type="http://schemas.openxmlformats.org/officeDocument/2006/relationships/image" Target="../media/image77.png"/><Relationship Id="rId17" Type="http://schemas.openxmlformats.org/officeDocument/2006/relationships/image" Target="../media/image96.png"/><Relationship Id="rId2" Type="http://schemas.openxmlformats.org/officeDocument/2006/relationships/image" Target="../media/image3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56.png"/><Relationship Id="rId5" Type="http://schemas.openxmlformats.org/officeDocument/2006/relationships/image" Target="../media/image98.png"/><Relationship Id="rId15" Type="http://schemas.openxmlformats.org/officeDocument/2006/relationships/image" Target="../media/image84.png"/><Relationship Id="rId10" Type="http://schemas.openxmlformats.org/officeDocument/2006/relationships/image" Target="../media/image94.png"/><Relationship Id="rId4" Type="http://schemas.openxmlformats.org/officeDocument/2006/relationships/image" Target="../media/image42.png"/><Relationship Id="rId9" Type="http://schemas.openxmlformats.org/officeDocument/2006/relationships/image" Target="../media/image101.png"/><Relationship Id="rId1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emf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png"/><Relationship Id="rId18" Type="http://schemas.openxmlformats.org/officeDocument/2006/relationships/image" Target="../media/image43.png"/><Relationship Id="rId26" Type="http://schemas.openxmlformats.org/officeDocument/2006/relationships/image" Target="../media/image50.png"/><Relationship Id="rId3" Type="http://schemas.openxmlformats.org/officeDocument/2006/relationships/image" Target="../media/image30.png"/><Relationship Id="rId21" Type="http://schemas.openxmlformats.org/officeDocument/2006/relationships/image" Target="../media/image46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2.png"/><Relationship Id="rId25" Type="http://schemas.openxmlformats.org/officeDocument/2006/relationships/image" Target="../media/image49.png"/><Relationship Id="rId2" Type="http://schemas.openxmlformats.org/officeDocument/2006/relationships/image" Target="../media/image29.png"/><Relationship Id="rId16" Type="http://schemas.openxmlformats.org/officeDocument/2006/relationships/image" Target="../media/image41.jpeg"/><Relationship Id="rId20" Type="http://schemas.openxmlformats.org/officeDocument/2006/relationships/image" Target="../media/image45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emf"/><Relationship Id="rId24" Type="http://schemas.openxmlformats.org/officeDocument/2006/relationships/image" Target="../media/image28.svg"/><Relationship Id="rId32" Type="http://schemas.openxmlformats.org/officeDocument/2006/relationships/image" Target="../media/image56.png"/><Relationship Id="rId5" Type="http://schemas.openxmlformats.org/officeDocument/2006/relationships/image" Target="../media/image32.png"/><Relationship Id="rId15" Type="http://schemas.openxmlformats.org/officeDocument/2006/relationships/image" Target="../media/image25.png"/><Relationship Id="rId23" Type="http://schemas.openxmlformats.org/officeDocument/2006/relationships/image" Target="../media/image48.png"/><Relationship Id="rId28" Type="http://schemas.openxmlformats.org/officeDocument/2006/relationships/image" Target="../media/image52.png"/><Relationship Id="rId10" Type="http://schemas.openxmlformats.org/officeDocument/2006/relationships/image" Target="../media/image37.emf"/><Relationship Id="rId19" Type="http://schemas.openxmlformats.org/officeDocument/2006/relationships/image" Target="../media/image44.png"/><Relationship Id="rId31" Type="http://schemas.openxmlformats.org/officeDocument/2006/relationships/image" Target="../media/image55.emf"/><Relationship Id="rId4" Type="http://schemas.openxmlformats.org/officeDocument/2006/relationships/image" Target="../media/image31.png"/><Relationship Id="rId9" Type="http://schemas.openxmlformats.org/officeDocument/2006/relationships/image" Target="../media/image36.emf"/><Relationship Id="rId14" Type="http://schemas.microsoft.com/office/2007/relationships/hdphoto" Target="../media/hdphoto2.wdp"/><Relationship Id="rId22" Type="http://schemas.openxmlformats.org/officeDocument/2006/relationships/image" Target="../media/image47.png"/><Relationship Id="rId27" Type="http://schemas.openxmlformats.org/officeDocument/2006/relationships/image" Target="../media/image51.emf"/><Relationship Id="rId30" Type="http://schemas.openxmlformats.org/officeDocument/2006/relationships/image" Target="../media/image5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emf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12" Type="http://schemas.openxmlformats.org/officeDocument/2006/relationships/image" Target="../media/image60.png"/><Relationship Id="rId2" Type="http://schemas.openxmlformats.org/officeDocument/2006/relationships/image" Target="../media/image32.png"/><Relationship Id="rId1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59.jpg"/><Relationship Id="rId5" Type="http://schemas.openxmlformats.org/officeDocument/2006/relationships/image" Target="../media/image36.emf"/><Relationship Id="rId15" Type="http://schemas.openxmlformats.org/officeDocument/2006/relationships/image" Target="../media/image62.png"/><Relationship Id="rId10" Type="http://schemas.openxmlformats.org/officeDocument/2006/relationships/image" Target="../media/image58.png"/><Relationship Id="rId4" Type="http://schemas.openxmlformats.org/officeDocument/2006/relationships/image" Target="../media/image34.png"/><Relationship Id="rId9" Type="http://schemas.microsoft.com/office/2007/relationships/hdphoto" Target="../media/hdphoto3.wdp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25.png"/><Relationship Id="rId18" Type="http://schemas.openxmlformats.org/officeDocument/2006/relationships/image" Target="../media/image73.png"/><Relationship Id="rId26" Type="http://schemas.openxmlformats.org/officeDocument/2006/relationships/image" Target="../media/image80.png"/><Relationship Id="rId3" Type="http://schemas.openxmlformats.org/officeDocument/2006/relationships/image" Target="../media/image39.png"/><Relationship Id="rId21" Type="http://schemas.openxmlformats.org/officeDocument/2006/relationships/image" Target="../media/image76.png"/><Relationship Id="rId7" Type="http://schemas.openxmlformats.org/officeDocument/2006/relationships/image" Target="../media/image36.emf"/><Relationship Id="rId12" Type="http://schemas.openxmlformats.org/officeDocument/2006/relationships/image" Target="../media/image70.jpeg"/><Relationship Id="rId17" Type="http://schemas.openxmlformats.org/officeDocument/2006/relationships/image" Target="../media/image72.png"/><Relationship Id="rId25" Type="http://schemas.openxmlformats.org/officeDocument/2006/relationships/image" Target="../media/image49.png"/><Relationship Id="rId2" Type="http://schemas.openxmlformats.org/officeDocument/2006/relationships/image" Target="../media/image63.jp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29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69.png"/><Relationship Id="rId24" Type="http://schemas.openxmlformats.org/officeDocument/2006/relationships/image" Target="../media/image79.png"/><Relationship Id="rId5" Type="http://schemas.openxmlformats.org/officeDocument/2006/relationships/image" Target="../media/image64.emf"/><Relationship Id="rId15" Type="http://schemas.microsoft.com/office/2007/relationships/hdphoto" Target="../media/hdphoto2.wdp"/><Relationship Id="rId23" Type="http://schemas.openxmlformats.org/officeDocument/2006/relationships/image" Target="../media/image78.emf"/><Relationship Id="rId28" Type="http://schemas.openxmlformats.org/officeDocument/2006/relationships/image" Target="../media/image82.png"/><Relationship Id="rId10" Type="http://schemas.openxmlformats.org/officeDocument/2006/relationships/image" Target="../media/image68.png"/><Relationship Id="rId19" Type="http://schemas.openxmlformats.org/officeDocument/2006/relationships/image" Target="../media/image74.png"/><Relationship Id="rId31" Type="http://schemas.openxmlformats.org/officeDocument/2006/relationships/image" Target="../media/image84.png"/><Relationship Id="rId4" Type="http://schemas.openxmlformats.org/officeDocument/2006/relationships/image" Target="../media/image35.emf"/><Relationship Id="rId9" Type="http://schemas.openxmlformats.org/officeDocument/2006/relationships/image" Target="../media/image67.png"/><Relationship Id="rId14" Type="http://schemas.openxmlformats.org/officeDocument/2006/relationships/image" Target="../media/image40.png"/><Relationship Id="rId22" Type="http://schemas.openxmlformats.org/officeDocument/2006/relationships/image" Target="../media/image77.png"/><Relationship Id="rId27" Type="http://schemas.openxmlformats.org/officeDocument/2006/relationships/image" Target="../media/image81.png"/><Relationship Id="rId30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90.png"/><Relationship Id="rId18" Type="http://schemas.openxmlformats.org/officeDocument/2006/relationships/image" Target="../media/image70.jpeg"/><Relationship Id="rId3" Type="http://schemas.openxmlformats.org/officeDocument/2006/relationships/image" Target="../media/image17.png"/><Relationship Id="rId21" Type="http://schemas.openxmlformats.org/officeDocument/2006/relationships/image" Target="../media/image94.png"/><Relationship Id="rId7" Type="http://schemas.openxmlformats.org/officeDocument/2006/relationships/image" Target="../media/image51.emf"/><Relationship Id="rId12" Type="http://schemas.openxmlformats.org/officeDocument/2006/relationships/image" Target="../media/image89.emf"/><Relationship Id="rId17" Type="http://schemas.openxmlformats.org/officeDocument/2006/relationships/image" Target="../media/image37.emf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2.jpg"/><Relationship Id="rId20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88.png"/><Relationship Id="rId24" Type="http://schemas.openxmlformats.org/officeDocument/2006/relationships/image" Target="../media/image97.png"/><Relationship Id="rId5" Type="http://schemas.openxmlformats.org/officeDocument/2006/relationships/image" Target="../media/image33.png"/><Relationship Id="rId15" Type="http://schemas.openxmlformats.org/officeDocument/2006/relationships/image" Target="../media/image68.png"/><Relationship Id="rId23" Type="http://schemas.openxmlformats.org/officeDocument/2006/relationships/image" Target="../media/image96.png"/><Relationship Id="rId10" Type="http://schemas.openxmlformats.org/officeDocument/2006/relationships/image" Target="../media/image87.png"/><Relationship Id="rId19" Type="http://schemas.openxmlformats.org/officeDocument/2006/relationships/image" Target="../media/image93.png"/><Relationship Id="rId4" Type="http://schemas.openxmlformats.org/officeDocument/2006/relationships/image" Target="../media/image85.jpe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1 Rectángulo redondeado">
            <a:extLst>
              <a:ext uri="{FF2B5EF4-FFF2-40B4-BE49-F238E27FC236}">
                <a16:creationId xmlns:a16="http://schemas.microsoft.com/office/drawing/2014/main" xmlns="" id="{4395AE7A-6FAC-B028-5699-2FA9C124882A}"/>
              </a:ext>
            </a:extLst>
          </p:cNvPr>
          <p:cNvSpPr/>
          <p:nvPr/>
        </p:nvSpPr>
        <p:spPr>
          <a:xfrm>
            <a:off x="6172737" y="1439703"/>
            <a:ext cx="2268898" cy="2546318"/>
          </a:xfrm>
          <a:prstGeom prst="roundRect">
            <a:avLst>
              <a:gd name="adj" fmla="val 5950"/>
            </a:avLst>
          </a:prstGeom>
          <a:solidFill>
            <a:schemeClr val="bg1"/>
          </a:solidFill>
          <a:effectLst>
            <a:outerShdw blurRad="292100" dist="190500" dir="8100000" algn="tr" rotWithShape="0">
              <a:prstClr val="black">
                <a:alpha val="5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s-ES" sz="1400" b="1" dirty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1.- Términos definidos e interpretación</a:t>
            </a:r>
          </a:p>
          <a:p>
            <a:pPr algn="just">
              <a:lnSpc>
                <a:spcPct val="90000"/>
              </a:lnSpc>
            </a:pPr>
            <a:r>
              <a:rPr lang="es-MX" sz="1400" b="0" i="0" u="none" strike="noStrike" baseline="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2.- descripción de los servicios</a:t>
            </a:r>
          </a:p>
          <a:p>
            <a:pPr algn="just">
              <a:lnSpc>
                <a:spcPct val="90000"/>
              </a:lnSpc>
            </a:pPr>
            <a:r>
              <a:rPr lang="es-MX" sz="140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5.- </a:t>
            </a:r>
            <a:r>
              <a:rPr lang="es-MX" sz="1400" b="1" i="0" u="none" strike="noStrike" baseline="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 efectiva y plazos del proyecto</a:t>
            </a:r>
          </a:p>
          <a:p>
            <a:pPr algn="just">
              <a:lnSpc>
                <a:spcPct val="90000"/>
              </a:lnSpc>
            </a:pPr>
            <a:r>
              <a:rPr lang="es-MX" sz="14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6.- Obligaciones de las Partes</a:t>
            </a:r>
          </a:p>
          <a:p>
            <a:pPr algn="just">
              <a:lnSpc>
                <a:spcPct val="90000"/>
              </a:lnSpc>
            </a:pPr>
            <a:r>
              <a:rPr lang="es-MX" sz="12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8.-</a:t>
            </a:r>
            <a:r>
              <a:rPr lang="es-MX" sz="160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MX" sz="1600" b="0" i="0" u="none" strike="noStrike" baseline="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upervisión y junta de representantes técnicos</a:t>
            </a:r>
            <a:endParaRPr lang="es-ES" sz="1200" b="1" dirty="0">
              <a:solidFill>
                <a:srgbClr val="FF0066"/>
              </a:solidFill>
              <a:latin typeface="Arial" panose="020B0604020202020204" pitchFamily="34" charset="0"/>
              <a:cs typeface="Arial" pitchFamily="34" charset="0"/>
            </a:endParaRPr>
          </a:p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endParaRPr lang="es-ES" sz="1200" b="1" dirty="0">
              <a:solidFill>
                <a:srgbClr val="E2671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8 Grupo">
            <a:extLst>
              <a:ext uri="{FF2B5EF4-FFF2-40B4-BE49-F238E27FC236}">
                <a16:creationId xmlns:a16="http://schemas.microsoft.com/office/drawing/2014/main" xmlns="" id="{5EFEE9B9-81DC-CE0C-205B-22069196DE68}"/>
              </a:ext>
            </a:extLst>
          </p:cNvPr>
          <p:cNvGrpSpPr/>
          <p:nvPr/>
        </p:nvGrpSpPr>
        <p:grpSpPr>
          <a:xfrm>
            <a:off x="698431" y="1002382"/>
            <a:ext cx="4128262" cy="3085681"/>
            <a:chOff x="370017" y="2399500"/>
            <a:chExt cx="3750770" cy="2594323"/>
          </a:xfrm>
        </p:grpSpPr>
        <p:pic>
          <p:nvPicPr>
            <p:cNvPr id="17" name="0 Imagen">
              <a:extLst>
                <a:ext uri="{FF2B5EF4-FFF2-40B4-BE49-F238E27FC236}">
                  <a16:creationId xmlns:a16="http://schemas.microsoft.com/office/drawing/2014/main" xmlns="" id="{A16913C4-57F6-85A2-DA65-6B85D719EC61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94" t="75165" r="34520" b="3972"/>
            <a:stretch/>
          </p:blipFill>
          <p:spPr bwMode="auto">
            <a:xfrm>
              <a:off x="370017" y="3535031"/>
              <a:ext cx="1550834" cy="1446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8" name="4 Rectángulo">
              <a:extLst>
                <a:ext uri="{FF2B5EF4-FFF2-40B4-BE49-F238E27FC236}">
                  <a16:creationId xmlns:a16="http://schemas.microsoft.com/office/drawing/2014/main" xmlns="" id="{D7C56140-4520-F129-FED0-FBDA88AAE84B}"/>
                </a:ext>
              </a:extLst>
            </p:cNvPr>
            <p:cNvSpPr/>
            <p:nvPr/>
          </p:nvSpPr>
          <p:spPr>
            <a:xfrm>
              <a:off x="467544" y="2399500"/>
              <a:ext cx="3653243" cy="595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1600" b="1" dirty="0">
                  <a:solidFill>
                    <a:srgbClr val="FF0066"/>
                  </a:solidFill>
                  <a:latin typeface="Arial Black" pitchFamily="34" charset="0"/>
                  <a:cs typeface="Aharoni" pitchFamily="2" charset="-79"/>
                </a:rPr>
                <a:t>CONTRATO DE PRESTACIÓN </a:t>
              </a:r>
            </a:p>
            <a:p>
              <a:r>
                <a:rPr lang="es-MX" sz="1400" dirty="0">
                  <a:latin typeface="Arial" pitchFamily="34" charset="0"/>
                  <a:cs typeface="Arial" pitchFamily="34" charset="0"/>
                </a:rPr>
                <a:t>DE SERVICIOS A LARGO PLAZO </a:t>
              </a:r>
              <a:r>
                <a:rPr lang="es-MX" sz="2400" b="1" dirty="0">
                  <a:latin typeface="Arial Black" pitchFamily="34" charset="0"/>
                  <a:cs typeface="Arial" pitchFamily="34" charset="0"/>
                </a:rPr>
                <a:t>PPS</a:t>
              </a:r>
              <a:endParaRPr lang="es-MX" sz="3200" dirty="0">
                <a:latin typeface="Arial Black" pitchFamily="34" charset="0"/>
                <a:cs typeface="Arial" pitchFamily="34" charset="0"/>
              </a:endParaRPr>
            </a:p>
          </p:txBody>
        </p:sp>
        <p:sp>
          <p:nvSpPr>
            <p:cNvPr id="19" name="5 Rectángulo">
              <a:extLst>
                <a:ext uri="{FF2B5EF4-FFF2-40B4-BE49-F238E27FC236}">
                  <a16:creationId xmlns:a16="http://schemas.microsoft.com/office/drawing/2014/main" xmlns="" id="{595BF064-A548-562D-9DA0-A12FB1DEFBCF}"/>
                </a:ext>
              </a:extLst>
            </p:cNvPr>
            <p:cNvSpPr/>
            <p:nvPr/>
          </p:nvSpPr>
          <p:spPr>
            <a:xfrm>
              <a:off x="556392" y="3002178"/>
              <a:ext cx="334072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1600" b="1" dirty="0">
                  <a:latin typeface="Arial Narrow" pitchFamily="34" charset="0"/>
                </a:rPr>
                <a:t>Modernización Integral de Trenes, Sistema de Control y Vías de la Línea 1 </a:t>
              </a:r>
            </a:p>
          </p:txBody>
        </p:sp>
        <p:sp>
          <p:nvSpPr>
            <p:cNvPr id="20" name="7 Rectángulo">
              <a:extLst>
                <a:ext uri="{FF2B5EF4-FFF2-40B4-BE49-F238E27FC236}">
                  <a16:creationId xmlns:a16="http://schemas.microsoft.com/office/drawing/2014/main" xmlns="" id="{B65DAE0D-277D-2402-BE18-AD1A65ED3111}"/>
                </a:ext>
              </a:extLst>
            </p:cNvPr>
            <p:cNvSpPr/>
            <p:nvPr/>
          </p:nvSpPr>
          <p:spPr>
            <a:xfrm>
              <a:off x="1658338" y="3547273"/>
              <a:ext cx="2376264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MX" sz="2800" b="1" dirty="0">
                  <a:solidFill>
                    <a:srgbClr val="FF0066"/>
                  </a:solidFill>
                  <a:latin typeface="MetroDF" pitchFamily="2" charset="0"/>
                </a:rPr>
                <a:t>LÍNEA </a:t>
              </a:r>
              <a:r>
                <a:rPr lang="es-MX" sz="8800" b="1" dirty="0">
                  <a:solidFill>
                    <a:srgbClr val="FF0066"/>
                  </a:solidFill>
                  <a:latin typeface="MetroDF" pitchFamily="2" charset="0"/>
                </a:rPr>
                <a:t>1</a:t>
              </a: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xmlns="" id="{61D7835A-3B0D-866E-35C9-1784A79DA90B}"/>
              </a:ext>
            </a:extLst>
          </p:cNvPr>
          <p:cNvSpPr txBox="1"/>
          <p:nvPr/>
        </p:nvSpPr>
        <p:spPr>
          <a:xfrm>
            <a:off x="336368" y="412124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600" b="0" i="0" u="none" strike="noStrike" baseline="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consistente en  el Servicio </a:t>
            </a:r>
            <a:r>
              <a:rPr lang="es-MX" sz="1400" b="0" i="0" u="none" strike="noStrike" baseline="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Vías,  el Servicio de Trenes NM16,  el Servicio de 29 Trenes Nuevos y el Servicio del </a:t>
            </a:r>
            <a:r>
              <a:rPr lang="es-MX" sz="1600" b="0" i="0" u="none" strike="noStrike" baseline="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Control, de conformidad con las características y especificaciones de los Anexos 1 y 2, a fin de  lograr el Intervalo Esperado</a:t>
            </a:r>
            <a:endParaRPr lang="es-MX" sz="16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xmlns="" id="{7DABAA51-FA42-5F80-F27D-936B10139AFE}"/>
              </a:ext>
            </a:extLst>
          </p:cNvPr>
          <p:cNvSpPr txBox="1"/>
          <p:nvPr/>
        </p:nvSpPr>
        <p:spPr>
          <a:xfrm>
            <a:off x="6281532" y="1033670"/>
            <a:ext cx="197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24 CLAUSULAS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xmlns="" id="{FDA03BE0-1225-AF24-B54D-9A548718B8A1}"/>
              </a:ext>
            </a:extLst>
          </p:cNvPr>
          <p:cNvSpPr txBox="1"/>
          <p:nvPr/>
        </p:nvSpPr>
        <p:spPr>
          <a:xfrm>
            <a:off x="1877068" y="5258153"/>
            <a:ext cx="2698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i="0" u="none" strike="noStrike" baseline="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segundos</a:t>
            </a:r>
            <a:endParaRPr lang="es-MX" sz="2800" dirty="0"/>
          </a:p>
        </p:txBody>
      </p:sp>
      <p:sp>
        <p:nvSpPr>
          <p:cNvPr id="30" name="11 Rectángulo redondeado">
            <a:extLst>
              <a:ext uri="{FF2B5EF4-FFF2-40B4-BE49-F238E27FC236}">
                <a16:creationId xmlns:a16="http://schemas.microsoft.com/office/drawing/2014/main" xmlns="" id="{4B79E7F4-84FE-6A74-0764-74402B87D538}"/>
              </a:ext>
            </a:extLst>
          </p:cNvPr>
          <p:cNvSpPr/>
          <p:nvPr/>
        </p:nvSpPr>
        <p:spPr>
          <a:xfrm>
            <a:off x="9224671" y="2311143"/>
            <a:ext cx="2268898" cy="2289786"/>
          </a:xfrm>
          <a:prstGeom prst="roundRect">
            <a:avLst>
              <a:gd name="adj" fmla="val 5950"/>
            </a:avLst>
          </a:prstGeom>
          <a:solidFill>
            <a:schemeClr val="bg1"/>
          </a:solidFill>
          <a:effectLst>
            <a:outerShdw blurRad="292100" dist="190500" dir="8100000" algn="tr" rotWithShape="0">
              <a:prstClr val="black">
                <a:alpha val="5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s-ES" sz="1400" b="1" dirty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2.- Especificaciones técnicas</a:t>
            </a:r>
          </a:p>
          <a:p>
            <a:pPr algn="just">
              <a:lnSpc>
                <a:spcPct val="90000"/>
              </a:lnSpc>
            </a:pPr>
            <a:r>
              <a:rPr lang="es-MX" sz="140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s-MX" sz="1400" b="0" i="0" u="none" strike="noStrike" baseline="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 Modelo de Gestión del contrato</a:t>
            </a:r>
          </a:p>
          <a:p>
            <a:pPr algn="just">
              <a:lnSpc>
                <a:spcPct val="90000"/>
              </a:lnSpc>
            </a:pPr>
            <a:r>
              <a:rPr lang="es-MX" sz="140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4.- </a:t>
            </a:r>
            <a:r>
              <a:rPr lang="es-MX" sz="1400" b="1" i="0" u="none" strike="noStrike" baseline="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Calendario de entrega de trenes NM16</a:t>
            </a:r>
          </a:p>
          <a:p>
            <a:pPr algn="just">
              <a:lnSpc>
                <a:spcPct val="90000"/>
              </a:lnSpc>
            </a:pPr>
            <a:r>
              <a:rPr lang="es-MX" sz="14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6.-Calendario a disposición de trenes nuevos</a:t>
            </a:r>
          </a:p>
          <a:p>
            <a:pPr algn="just">
              <a:lnSpc>
                <a:spcPct val="90000"/>
              </a:lnSpc>
            </a:pPr>
            <a:r>
              <a:rPr lang="es-MX" sz="14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7.-Indicadores de desempeño</a:t>
            </a:r>
            <a:endParaRPr lang="es-ES" sz="1200" b="1" dirty="0">
              <a:solidFill>
                <a:srgbClr val="E2671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xmlns="" id="{D7B621CF-E878-4C19-F184-7F4F3DD7F649}"/>
              </a:ext>
            </a:extLst>
          </p:cNvPr>
          <p:cNvSpPr txBox="1"/>
          <p:nvPr/>
        </p:nvSpPr>
        <p:spPr>
          <a:xfrm>
            <a:off x="9424841" y="1896662"/>
            <a:ext cx="1974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21 ANEXOS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xmlns="" id="{554BBA8F-64B1-BF18-0C91-8CD715C2185B}"/>
              </a:ext>
            </a:extLst>
          </p:cNvPr>
          <p:cNvSpPr txBox="1"/>
          <p:nvPr/>
        </p:nvSpPr>
        <p:spPr>
          <a:xfrm>
            <a:off x="695361" y="5984997"/>
            <a:ext cx="7892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i="0" u="none" strike="noStrike" baseline="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Plazo: 6,773 días = 16 jun 2021 al 31 dic 2039</a:t>
            </a:r>
            <a:endParaRPr lang="es-MX" sz="2800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xmlns="" id="{50F49E1F-9E13-4E5F-49D9-CAC004A25E0A}"/>
              </a:ext>
            </a:extLst>
          </p:cNvPr>
          <p:cNvSpPr txBox="1"/>
          <p:nvPr/>
        </p:nvSpPr>
        <p:spPr>
          <a:xfrm>
            <a:off x="7335079" y="495232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rgbClr val="FF0066"/>
                </a:solidFill>
                <a:latin typeface="Swis721 Ex BT" panose="020B0605020202020204" pitchFamily="34" charset="0"/>
              </a:rPr>
              <a:t>$</a:t>
            </a:r>
            <a:r>
              <a:rPr lang="es-MX" sz="2800" b="1" i="0" u="none" strike="noStrike" baseline="0" dirty="0">
                <a:solidFill>
                  <a:srgbClr val="FF0066"/>
                </a:solidFill>
                <a:latin typeface="Swis721 Ex BT" panose="020B0605020202020204" pitchFamily="34" charset="0"/>
              </a:rPr>
              <a:t>16,823,853,393.63</a:t>
            </a:r>
            <a:endParaRPr lang="es-MX" b="1" dirty="0">
              <a:solidFill>
                <a:srgbClr val="FF0066"/>
              </a:solidFill>
              <a:latin typeface="Swis721 Ex BT" panose="020B0605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570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: esquinas redondeadas 12">
            <a:extLst>
              <a:ext uri="{FF2B5EF4-FFF2-40B4-BE49-F238E27FC236}">
                <a16:creationId xmlns="" xmlns:a16="http://schemas.microsoft.com/office/drawing/2014/main" id="{9AD8DFA9-E96C-FD05-7C8E-1F27CD4B4654}"/>
              </a:ext>
            </a:extLst>
          </p:cNvPr>
          <p:cNvSpPr/>
          <p:nvPr/>
        </p:nvSpPr>
        <p:spPr>
          <a:xfrm>
            <a:off x="601909" y="1499803"/>
            <a:ext cx="3279592" cy="459616"/>
          </a:xfrm>
          <a:prstGeom prst="roundRect">
            <a:avLst/>
          </a:prstGeom>
          <a:ln>
            <a:solidFill>
              <a:srgbClr val="FF00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8" name="Conector recto 7">
            <a:extLst>
              <a:ext uri="{FF2B5EF4-FFF2-40B4-BE49-F238E27FC236}">
                <a16:creationId xmlns="" xmlns:a16="http://schemas.microsoft.com/office/drawing/2014/main" id="{2F36EA8E-A7DC-4704-8C28-B5E7F29E5620}"/>
              </a:ext>
            </a:extLst>
          </p:cNvPr>
          <p:cNvCxnSpPr>
            <a:cxnSpLocks/>
          </p:cNvCxnSpPr>
          <p:nvPr/>
        </p:nvCxnSpPr>
        <p:spPr>
          <a:xfrm>
            <a:off x="503736" y="6337387"/>
            <a:ext cx="11314415" cy="11836"/>
          </a:xfrm>
          <a:prstGeom prst="line">
            <a:avLst/>
          </a:prstGeom>
          <a:ln w="31750"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="" xmlns:a16="http://schemas.microsoft.com/office/drawing/2014/main" id="{AC846830-050F-4D9E-90F8-9D1BE1B6CC23}"/>
              </a:ext>
            </a:extLst>
          </p:cNvPr>
          <p:cNvCxnSpPr>
            <a:cxnSpLocks/>
          </p:cNvCxnSpPr>
          <p:nvPr/>
        </p:nvCxnSpPr>
        <p:spPr>
          <a:xfrm flipH="1">
            <a:off x="1096277" y="3616399"/>
            <a:ext cx="31630" cy="2707098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108 Rectángulo redondeado">
            <a:extLst>
              <a:ext uri="{FF2B5EF4-FFF2-40B4-BE49-F238E27FC236}">
                <a16:creationId xmlns="" xmlns:a16="http://schemas.microsoft.com/office/drawing/2014/main" id="{29CEFAF2-5CDC-46CF-9760-BC4C40190D61}"/>
              </a:ext>
            </a:extLst>
          </p:cNvPr>
          <p:cNvSpPr/>
          <p:nvPr/>
        </p:nvSpPr>
        <p:spPr>
          <a:xfrm>
            <a:off x="364265" y="958254"/>
            <a:ext cx="3386132" cy="41230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109 CuadroTexto">
            <a:extLst>
              <a:ext uri="{FF2B5EF4-FFF2-40B4-BE49-F238E27FC236}">
                <a16:creationId xmlns="" xmlns:a16="http://schemas.microsoft.com/office/drawing/2014/main" id="{82D519C3-6987-4A7F-808B-099F958344A6}"/>
              </a:ext>
            </a:extLst>
          </p:cNvPr>
          <p:cNvSpPr txBox="1"/>
          <p:nvPr/>
        </p:nvSpPr>
        <p:spPr>
          <a:xfrm>
            <a:off x="320597" y="1026437"/>
            <a:ext cx="3417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MetroDF" pitchFamily="2" charset="0"/>
              </a:rPr>
              <a:t>     servicios de trenes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="" xmlns:a16="http://schemas.microsoft.com/office/drawing/2014/main" id="{DC9C5CEA-0979-46D6-9B49-47B2B532DA99}"/>
              </a:ext>
            </a:extLst>
          </p:cNvPr>
          <p:cNvSpPr txBox="1"/>
          <p:nvPr/>
        </p:nvSpPr>
        <p:spPr>
          <a:xfrm>
            <a:off x="265041" y="3816626"/>
            <a:ext cx="99465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Predio para ensamblaje en los Talleres el Rosario</a:t>
            </a:r>
          </a:p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Opcional</a:t>
            </a:r>
          </a:p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2" name="Imagen 111">
            <a:extLst>
              <a:ext uri="{FF2B5EF4-FFF2-40B4-BE49-F238E27FC236}">
                <a16:creationId xmlns="" xmlns:a16="http://schemas.microsoft.com/office/drawing/2014/main" id="{C9457376-AFB5-41E7-A49B-338480F4BF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2" t="51176" r="39858" b="31680"/>
          <a:stretch/>
        </p:blipFill>
        <p:spPr>
          <a:xfrm>
            <a:off x="797655" y="6337386"/>
            <a:ext cx="186590" cy="165853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="" xmlns:a16="http://schemas.microsoft.com/office/drawing/2014/main" id="{4B65F8DE-36F9-47CD-A374-5EE282BE6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2" t="51176" r="39858" b="31680"/>
          <a:stretch/>
        </p:blipFill>
        <p:spPr>
          <a:xfrm>
            <a:off x="1274394" y="6341772"/>
            <a:ext cx="186590" cy="165853"/>
          </a:xfrm>
          <a:prstGeom prst="rect">
            <a:avLst/>
          </a:prstGeom>
        </p:spPr>
      </p:pic>
      <p:sp>
        <p:nvSpPr>
          <p:cNvPr id="144" name="CuadroTexto 143">
            <a:extLst>
              <a:ext uri="{FF2B5EF4-FFF2-40B4-BE49-F238E27FC236}">
                <a16:creationId xmlns="" xmlns:a16="http://schemas.microsoft.com/office/drawing/2014/main" id="{6982D4D3-64E7-4D07-AE64-564A0FDF4B82}"/>
              </a:ext>
            </a:extLst>
          </p:cNvPr>
          <p:cNvSpPr txBox="1"/>
          <p:nvPr/>
        </p:nvSpPr>
        <p:spPr>
          <a:xfrm>
            <a:off x="7818833" y="1956041"/>
            <a:ext cx="74483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Servicio </a:t>
            </a:r>
            <a:r>
              <a:rPr lang="es-MX" sz="105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NM-16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CuadroTexto 115">
            <a:extLst>
              <a:ext uri="{FF2B5EF4-FFF2-40B4-BE49-F238E27FC236}">
                <a16:creationId xmlns="" xmlns:a16="http://schemas.microsoft.com/office/drawing/2014/main" id="{9FD0ADDB-7167-4C56-B5F2-2BFF020B02A3}"/>
              </a:ext>
            </a:extLst>
          </p:cNvPr>
          <p:cNvSpPr txBox="1"/>
          <p:nvPr/>
        </p:nvSpPr>
        <p:spPr>
          <a:xfrm>
            <a:off x="7749635" y="2270963"/>
            <a:ext cx="1694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Homologación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Mantenimiento 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CBTC</a:t>
            </a:r>
          </a:p>
        </p:txBody>
      </p:sp>
      <p:cxnSp>
        <p:nvCxnSpPr>
          <p:cNvPr id="172" name="Conector recto 171">
            <a:extLst>
              <a:ext uri="{FF2B5EF4-FFF2-40B4-BE49-F238E27FC236}">
                <a16:creationId xmlns="" xmlns:a16="http://schemas.microsoft.com/office/drawing/2014/main" id="{9CFBC644-9AE3-462D-9223-6F0F2FB8AC0B}"/>
              </a:ext>
            </a:extLst>
          </p:cNvPr>
          <p:cNvCxnSpPr>
            <a:cxnSpLocks/>
          </p:cNvCxnSpPr>
          <p:nvPr/>
        </p:nvCxnSpPr>
        <p:spPr>
          <a:xfrm>
            <a:off x="7228844" y="2559427"/>
            <a:ext cx="20296" cy="3789796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CuadroTexto 182">
            <a:extLst>
              <a:ext uri="{FF2B5EF4-FFF2-40B4-BE49-F238E27FC236}">
                <a16:creationId xmlns="" xmlns:a16="http://schemas.microsoft.com/office/drawing/2014/main" id="{9DB6FA6B-6E67-4D37-AE28-9FAA0C9789B0}"/>
              </a:ext>
            </a:extLst>
          </p:cNvPr>
          <p:cNvSpPr txBox="1"/>
          <p:nvPr/>
        </p:nvSpPr>
        <p:spPr>
          <a:xfrm>
            <a:off x="1427911" y="4407389"/>
            <a:ext cx="1770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Sistemas montados en Chasis</a:t>
            </a:r>
          </a:p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Chasis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Tracción Frenado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Antibloqueo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Distribución y Generación de Energía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Informática Embarcada, de Mando y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Puertas de Pasajeros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Generación y Distribución de Aire Comprimido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Mecánicos </a:t>
            </a:r>
          </a:p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" name="Imagen 81">
            <a:extLst>
              <a:ext uri="{FF2B5EF4-FFF2-40B4-BE49-F238E27FC236}">
                <a16:creationId xmlns="" xmlns:a16="http://schemas.microsoft.com/office/drawing/2014/main" id="{8FE976FE-9775-409F-8CB0-6689BA2E5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2" t="51176" r="39858" b="31680"/>
          <a:stretch/>
        </p:blipFill>
        <p:spPr>
          <a:xfrm>
            <a:off x="3103555" y="6343305"/>
            <a:ext cx="186590" cy="165853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="" xmlns:a16="http://schemas.microsoft.com/office/drawing/2014/main" id="{DDCDC92B-7CAA-44B3-A1C0-63C2FBAFA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2" t="51176" r="39858" b="31680"/>
          <a:stretch/>
        </p:blipFill>
        <p:spPr>
          <a:xfrm>
            <a:off x="3474264" y="6341776"/>
            <a:ext cx="186590" cy="165853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="" xmlns:a16="http://schemas.microsoft.com/office/drawing/2014/main" id="{FF480014-4640-4E90-8497-DF3CF6477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2" t="51176" r="39858" b="31680"/>
          <a:stretch/>
        </p:blipFill>
        <p:spPr>
          <a:xfrm>
            <a:off x="5017288" y="6364505"/>
            <a:ext cx="186590" cy="165853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="" xmlns:a16="http://schemas.microsoft.com/office/drawing/2014/main" id="{3EA1B1B7-7737-4087-9B31-2C227850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157" y="4909331"/>
            <a:ext cx="526073" cy="493108"/>
          </a:xfrm>
          <a:prstGeom prst="rect">
            <a:avLst/>
          </a:prstGeom>
        </p:spPr>
      </p:pic>
      <p:pic>
        <p:nvPicPr>
          <p:cNvPr id="122" name="Imagen 121">
            <a:extLst>
              <a:ext uri="{FF2B5EF4-FFF2-40B4-BE49-F238E27FC236}">
                <a16:creationId xmlns="" xmlns:a16="http://schemas.microsoft.com/office/drawing/2014/main" id="{23F00C78-5034-42FB-82A6-B955CF71C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17" y="2477542"/>
            <a:ext cx="523666" cy="348582"/>
          </a:xfrm>
          <a:prstGeom prst="rect">
            <a:avLst/>
          </a:prstGeom>
        </p:spPr>
      </p:pic>
      <p:sp>
        <p:nvSpPr>
          <p:cNvPr id="96" name="object 7">
            <a:extLst>
              <a:ext uri="{FF2B5EF4-FFF2-40B4-BE49-F238E27FC236}">
                <a16:creationId xmlns="" xmlns:a16="http://schemas.microsoft.com/office/drawing/2014/main" id="{77909389-2FD6-67C8-7C9F-CF1922D10D25}"/>
              </a:ext>
            </a:extLst>
          </p:cNvPr>
          <p:cNvSpPr/>
          <p:nvPr/>
        </p:nvSpPr>
        <p:spPr>
          <a:xfrm>
            <a:off x="458603" y="2999974"/>
            <a:ext cx="774164" cy="5698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Imagen 18">
            <a:extLst>
              <a:ext uri="{FF2B5EF4-FFF2-40B4-BE49-F238E27FC236}">
                <a16:creationId xmlns="" xmlns:a16="http://schemas.microsoft.com/office/drawing/2014/main" id="{D3BD89E8-BF88-0ADE-DC71-8F60A22802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304" y="3925301"/>
            <a:ext cx="854679" cy="483936"/>
          </a:xfrm>
          <a:prstGeom prst="rect">
            <a:avLst/>
          </a:prstGeom>
        </p:spPr>
      </p:pic>
      <p:sp>
        <p:nvSpPr>
          <p:cNvPr id="95" name="CuadroTexto 94">
            <a:extLst>
              <a:ext uri="{FF2B5EF4-FFF2-40B4-BE49-F238E27FC236}">
                <a16:creationId xmlns="" xmlns:a16="http://schemas.microsoft.com/office/drawing/2014/main" id="{81E8C34B-5D46-3F3B-8D95-F52E705F2FDE}"/>
              </a:ext>
            </a:extLst>
          </p:cNvPr>
          <p:cNvSpPr txBox="1"/>
          <p:nvPr/>
        </p:nvSpPr>
        <p:spPr>
          <a:xfrm>
            <a:off x="1342267" y="3437391"/>
            <a:ext cx="13199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Ensamblaje de al menos 28 trenes en México</a:t>
            </a:r>
          </a:p>
        </p:txBody>
      </p:sp>
      <p:pic>
        <p:nvPicPr>
          <p:cNvPr id="99" name="Imagen 98">
            <a:extLst>
              <a:ext uri="{FF2B5EF4-FFF2-40B4-BE49-F238E27FC236}">
                <a16:creationId xmlns="" xmlns:a16="http://schemas.microsoft.com/office/drawing/2014/main" id="{BC794806-C9F9-DC37-3B1A-770A162152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334" t="6324" r="9593" b="6746"/>
          <a:stretch/>
        </p:blipFill>
        <p:spPr>
          <a:xfrm>
            <a:off x="7064922" y="1932313"/>
            <a:ext cx="703477" cy="831026"/>
          </a:xfrm>
          <a:prstGeom prst="rect">
            <a:avLst/>
          </a:prstGeom>
        </p:spPr>
      </p:pic>
      <p:cxnSp>
        <p:nvCxnSpPr>
          <p:cNvPr id="106" name="Conector recto 105">
            <a:extLst>
              <a:ext uri="{FF2B5EF4-FFF2-40B4-BE49-F238E27FC236}">
                <a16:creationId xmlns="" xmlns:a16="http://schemas.microsoft.com/office/drawing/2014/main" id="{D9EF20DF-4898-86F7-FA4D-A18986C35443}"/>
              </a:ext>
            </a:extLst>
          </p:cNvPr>
          <p:cNvCxnSpPr>
            <a:cxnSpLocks/>
          </p:cNvCxnSpPr>
          <p:nvPr/>
        </p:nvCxnSpPr>
        <p:spPr>
          <a:xfrm>
            <a:off x="1284203" y="2026348"/>
            <a:ext cx="1837" cy="4322875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CuadroTexto 112">
            <a:extLst>
              <a:ext uri="{FF2B5EF4-FFF2-40B4-BE49-F238E27FC236}">
                <a16:creationId xmlns="" xmlns:a16="http://schemas.microsoft.com/office/drawing/2014/main" id="{374C9FBF-D3BC-BC2F-7F5D-AEC9C093D2A9}"/>
              </a:ext>
            </a:extLst>
          </p:cNvPr>
          <p:cNvSpPr txBox="1"/>
          <p:nvPr/>
        </p:nvSpPr>
        <p:spPr>
          <a:xfrm>
            <a:off x="1558540" y="1973787"/>
            <a:ext cx="13199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 Ejecutivo de Fabricación de Trenes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="" xmlns:a16="http://schemas.microsoft.com/office/drawing/2014/main" id="{2F23F578-F295-7577-0BE1-9CB6BFC0FCB5}"/>
              </a:ext>
            </a:extLst>
          </p:cNvPr>
          <p:cNvSpPr txBox="1"/>
          <p:nvPr/>
        </p:nvSpPr>
        <p:spPr>
          <a:xfrm>
            <a:off x="1375074" y="2278136"/>
            <a:ext cx="2393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Configuración del sistema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Interfaces, Notas de Cálculo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Programa de pruebas tipo y serie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Supervisión, capacitación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Cumplimiento de normas aplicables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Fiabilidad, Mantenibilidad, Disponibilidad y Seguridad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="" xmlns:a16="http://schemas.microsoft.com/office/drawing/2014/main" id="{E4638FB3-4226-5DB7-B112-A767DE87A2C6}"/>
              </a:ext>
            </a:extLst>
          </p:cNvPr>
          <p:cNvCxnSpPr>
            <a:cxnSpLocks/>
          </p:cNvCxnSpPr>
          <p:nvPr/>
        </p:nvCxnSpPr>
        <p:spPr>
          <a:xfrm flipH="1">
            <a:off x="1447355" y="4298722"/>
            <a:ext cx="9329" cy="2050501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uadroTexto 32">
            <a:extLst>
              <a:ext uri="{FF2B5EF4-FFF2-40B4-BE49-F238E27FC236}">
                <a16:creationId xmlns="" xmlns:a16="http://schemas.microsoft.com/office/drawing/2014/main" id="{26CF70F0-6927-5B01-F169-6007109F6DFE}"/>
              </a:ext>
            </a:extLst>
          </p:cNvPr>
          <p:cNvSpPr txBox="1"/>
          <p:nvPr/>
        </p:nvSpPr>
        <p:spPr>
          <a:xfrm>
            <a:off x="424105" y="1499804"/>
            <a:ext cx="35353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Puesta a Disposición del STC de un lote de 29 trenes nuevos y equipos CBTC embarcado</a:t>
            </a:r>
          </a:p>
          <a:p>
            <a:pPr algn="ctr"/>
            <a:endParaRPr lang="es-MX" sz="11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Conector recto 33">
            <a:extLst>
              <a:ext uri="{FF2B5EF4-FFF2-40B4-BE49-F238E27FC236}">
                <a16:creationId xmlns="" xmlns:a16="http://schemas.microsoft.com/office/drawing/2014/main" id="{2F0DFE20-CFCD-470E-278A-B4C5181A1D6E}"/>
              </a:ext>
            </a:extLst>
          </p:cNvPr>
          <p:cNvCxnSpPr>
            <a:cxnSpLocks/>
          </p:cNvCxnSpPr>
          <p:nvPr/>
        </p:nvCxnSpPr>
        <p:spPr>
          <a:xfrm>
            <a:off x="3603706" y="4747368"/>
            <a:ext cx="0" cy="1601855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Imagen 34">
            <a:extLst>
              <a:ext uri="{FF2B5EF4-FFF2-40B4-BE49-F238E27FC236}">
                <a16:creationId xmlns="" xmlns:a16="http://schemas.microsoft.com/office/drawing/2014/main" id="{3B17972F-58BD-A554-808B-0ECBCE9483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312" t="77237" r="53150" b="6872"/>
          <a:stretch/>
        </p:blipFill>
        <p:spPr>
          <a:xfrm>
            <a:off x="3578338" y="4459675"/>
            <a:ext cx="512046" cy="4637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6" name="CuadroTexto 35">
            <a:extLst>
              <a:ext uri="{FF2B5EF4-FFF2-40B4-BE49-F238E27FC236}">
                <a16:creationId xmlns="" xmlns:a16="http://schemas.microsoft.com/office/drawing/2014/main" id="{217892EB-0CF5-AA80-39FD-F2B289CC100B}"/>
              </a:ext>
            </a:extLst>
          </p:cNvPr>
          <p:cNvSpPr txBox="1"/>
          <p:nvPr/>
        </p:nvSpPr>
        <p:spPr>
          <a:xfrm>
            <a:off x="3953660" y="4484569"/>
            <a:ext cx="82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Validación-Aprobación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="" xmlns:a16="http://schemas.microsoft.com/office/drawing/2014/main" id="{2AD611B8-02E2-C8BB-64DF-0917B7C7E3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664" t="31281" r="83071" b="54263"/>
          <a:stretch/>
        </p:blipFill>
        <p:spPr>
          <a:xfrm>
            <a:off x="7701425" y="3631867"/>
            <a:ext cx="391456" cy="507831"/>
          </a:xfrm>
          <a:prstGeom prst="rect">
            <a:avLst/>
          </a:prstGeom>
        </p:spPr>
      </p:pic>
      <p:cxnSp>
        <p:nvCxnSpPr>
          <p:cNvPr id="37" name="Conector recto 36">
            <a:extLst>
              <a:ext uri="{FF2B5EF4-FFF2-40B4-BE49-F238E27FC236}">
                <a16:creationId xmlns="" xmlns:a16="http://schemas.microsoft.com/office/drawing/2014/main" id="{AC7102BE-9BA6-F260-3416-153367D3402C}"/>
              </a:ext>
            </a:extLst>
          </p:cNvPr>
          <p:cNvCxnSpPr>
            <a:cxnSpLocks/>
            <a:endCxn id="126" idx="1"/>
          </p:cNvCxnSpPr>
          <p:nvPr/>
        </p:nvCxnSpPr>
        <p:spPr>
          <a:xfrm>
            <a:off x="7830893" y="4166202"/>
            <a:ext cx="42239" cy="2274604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="" xmlns:a16="http://schemas.microsoft.com/office/drawing/2014/main" id="{1F19ACB1-9647-2BDF-CDD3-BE8362B0C4AA}"/>
              </a:ext>
            </a:extLst>
          </p:cNvPr>
          <p:cNvSpPr txBox="1"/>
          <p:nvPr/>
        </p:nvSpPr>
        <p:spPr>
          <a:xfrm>
            <a:off x="7965964" y="3601165"/>
            <a:ext cx="1083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Acta de inicio de servicios de tren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="" xmlns:a16="http://schemas.microsoft.com/office/drawing/2014/main" id="{930DABBB-A19C-EDC8-871A-5D5CA0767B06}"/>
              </a:ext>
            </a:extLst>
          </p:cNvPr>
          <p:cNvCxnSpPr>
            <a:cxnSpLocks/>
          </p:cNvCxnSpPr>
          <p:nvPr/>
        </p:nvCxnSpPr>
        <p:spPr>
          <a:xfrm>
            <a:off x="7620017" y="3429000"/>
            <a:ext cx="12264" cy="2908386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1" name="Imagen 110">
            <a:extLst>
              <a:ext uri="{FF2B5EF4-FFF2-40B4-BE49-F238E27FC236}">
                <a16:creationId xmlns="" xmlns:a16="http://schemas.microsoft.com/office/drawing/2014/main" id="{7132581D-AB18-7D59-3925-0ADD460C2C4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00" t="6893" r="13109" b="16253"/>
          <a:stretch/>
        </p:blipFill>
        <p:spPr>
          <a:xfrm>
            <a:off x="7245785" y="2914384"/>
            <a:ext cx="843940" cy="64977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="" xmlns:a16="http://schemas.microsoft.com/office/drawing/2014/main" id="{09150625-F55C-0B79-88A1-8E6C774D317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127" t="34308" r="82391" b="47048"/>
          <a:stretch/>
        </p:blipFill>
        <p:spPr>
          <a:xfrm>
            <a:off x="1130621" y="2026347"/>
            <a:ext cx="411515" cy="489243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="" xmlns:a16="http://schemas.microsoft.com/office/drawing/2014/main" id="{700E88F4-9F58-A523-E2E2-9F66BC2E8644}"/>
              </a:ext>
            </a:extLst>
          </p:cNvPr>
          <p:cNvSpPr txBox="1"/>
          <p:nvPr/>
        </p:nvSpPr>
        <p:spPr>
          <a:xfrm>
            <a:off x="7918908" y="4166004"/>
            <a:ext cx="1968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Estado del tren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Servicio de Posventa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Manuales de Mantenimiento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Gestión de Garantías</a:t>
            </a:r>
          </a:p>
        </p:txBody>
      </p:sp>
      <p:cxnSp>
        <p:nvCxnSpPr>
          <p:cNvPr id="47" name="Conector recto 46">
            <a:extLst>
              <a:ext uri="{FF2B5EF4-FFF2-40B4-BE49-F238E27FC236}">
                <a16:creationId xmlns="" xmlns:a16="http://schemas.microsoft.com/office/drawing/2014/main" id="{DFF9003D-2FA9-15F7-7AD7-486CCB3BD008}"/>
              </a:ext>
            </a:extLst>
          </p:cNvPr>
          <p:cNvCxnSpPr>
            <a:cxnSpLocks/>
            <a:endCxn id="127" idx="0"/>
          </p:cNvCxnSpPr>
          <p:nvPr/>
        </p:nvCxnSpPr>
        <p:spPr>
          <a:xfrm>
            <a:off x="8294585" y="5461968"/>
            <a:ext cx="3632" cy="909776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="" xmlns:a16="http://schemas.microsoft.com/office/drawing/2014/main" id="{EA85E9D1-7078-CAF5-B1E7-930FF96C9C95}"/>
              </a:ext>
            </a:extLst>
          </p:cNvPr>
          <p:cNvSpPr txBox="1"/>
          <p:nvPr/>
        </p:nvSpPr>
        <p:spPr>
          <a:xfrm>
            <a:off x="3597969" y="5069553"/>
            <a:ext cx="16948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Primera Categoría: 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Diseño y Construcción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="" xmlns:a16="http://schemas.microsoft.com/office/drawing/2014/main" id="{61D590FB-088E-FCBC-DDB3-ED54BDE9BAD5}"/>
              </a:ext>
            </a:extLst>
          </p:cNvPr>
          <p:cNvSpPr txBox="1"/>
          <p:nvPr/>
        </p:nvSpPr>
        <p:spPr>
          <a:xfrm>
            <a:off x="3587185" y="5394234"/>
            <a:ext cx="169488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Segunda Categoría: 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Equipos completos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="" xmlns:a16="http://schemas.microsoft.com/office/drawing/2014/main" id="{8D93CD28-13D9-F192-ECA2-0C709B210ADE}"/>
              </a:ext>
            </a:extLst>
          </p:cNvPr>
          <p:cNvSpPr txBox="1"/>
          <p:nvPr/>
        </p:nvSpPr>
        <p:spPr>
          <a:xfrm>
            <a:off x="3564841" y="5738794"/>
            <a:ext cx="151468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Tercera Categoría: 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Operación y mantenimientos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="" xmlns:a16="http://schemas.microsoft.com/office/drawing/2014/main" id="{1425400D-8C03-8D4A-8A01-30BF921AD011}"/>
              </a:ext>
            </a:extLst>
          </p:cNvPr>
          <p:cNvSpPr txBox="1"/>
          <p:nvPr/>
        </p:nvSpPr>
        <p:spPr>
          <a:xfrm>
            <a:off x="3586132" y="4902508"/>
            <a:ext cx="12892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Documentación</a:t>
            </a:r>
          </a:p>
        </p:txBody>
      </p:sp>
      <p:cxnSp>
        <p:nvCxnSpPr>
          <p:cNvPr id="46" name="Conector recto 45">
            <a:extLst>
              <a:ext uri="{FF2B5EF4-FFF2-40B4-BE49-F238E27FC236}">
                <a16:creationId xmlns="" xmlns:a16="http://schemas.microsoft.com/office/drawing/2014/main" id="{1ED26E2A-3CCB-B540-5F64-F4E991BC36E0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3446871" y="3930074"/>
            <a:ext cx="14453" cy="2380031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EBF1A33F-AA2C-1913-A40F-4632E74D4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604" y="3366475"/>
            <a:ext cx="566534" cy="56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CuadroTexto 48">
            <a:extLst>
              <a:ext uri="{FF2B5EF4-FFF2-40B4-BE49-F238E27FC236}">
                <a16:creationId xmlns="" xmlns:a16="http://schemas.microsoft.com/office/drawing/2014/main" id="{F70CAB93-9DF0-A600-398B-84CD1AA66D3F}"/>
              </a:ext>
            </a:extLst>
          </p:cNvPr>
          <p:cNvSpPr txBox="1"/>
          <p:nvPr/>
        </p:nvSpPr>
        <p:spPr>
          <a:xfrm>
            <a:off x="3691752" y="3536338"/>
            <a:ext cx="123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SUPERVISIÓN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="" xmlns:a16="http://schemas.microsoft.com/office/drawing/2014/main" id="{ADDAB73A-52BB-F8D5-23F1-F01F217FF8EB}"/>
              </a:ext>
            </a:extLst>
          </p:cNvPr>
          <p:cNvSpPr txBox="1"/>
          <p:nvPr/>
        </p:nvSpPr>
        <p:spPr>
          <a:xfrm>
            <a:off x="3614399" y="3896566"/>
            <a:ext cx="16948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Estudios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Fabricación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="" xmlns:a16="http://schemas.microsoft.com/office/drawing/2014/main" id="{2BD904A4-0594-1F94-BE3B-2368F6BA98D1}"/>
              </a:ext>
            </a:extLst>
          </p:cNvPr>
          <p:cNvSpPr txBox="1"/>
          <p:nvPr/>
        </p:nvSpPr>
        <p:spPr>
          <a:xfrm>
            <a:off x="3785966" y="3737602"/>
            <a:ext cx="1081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Arial" panose="020B0604020202020204" pitchFamily="34" charset="0"/>
              </a:rPr>
              <a:t>SPPS-STC</a:t>
            </a:r>
          </a:p>
        </p:txBody>
      </p:sp>
      <p:pic>
        <p:nvPicPr>
          <p:cNvPr id="53" name="24 Imagen" descr="Imagen4.jpg">
            <a:extLst>
              <a:ext uri="{FF2B5EF4-FFF2-40B4-BE49-F238E27FC236}">
                <a16:creationId xmlns="" xmlns:a16="http://schemas.microsoft.com/office/drawing/2014/main" id="{2C0D4F8E-0068-CEFA-12AF-9D778E8F6216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rcRect l="82215" t="48774" r="2035" b="31743"/>
          <a:stretch>
            <a:fillRect/>
          </a:stretch>
        </p:blipFill>
        <p:spPr>
          <a:xfrm>
            <a:off x="3567346" y="2069798"/>
            <a:ext cx="448023" cy="364019"/>
          </a:xfrm>
          <a:prstGeom prst="rect">
            <a:avLst/>
          </a:prstGeom>
        </p:spPr>
      </p:pic>
      <p:cxnSp>
        <p:nvCxnSpPr>
          <p:cNvPr id="54" name="Conector recto 53">
            <a:extLst>
              <a:ext uri="{FF2B5EF4-FFF2-40B4-BE49-F238E27FC236}">
                <a16:creationId xmlns="" xmlns:a16="http://schemas.microsoft.com/office/drawing/2014/main" id="{3A5C94A3-B1BD-3902-6BC9-340B71EC274A}"/>
              </a:ext>
            </a:extLst>
          </p:cNvPr>
          <p:cNvCxnSpPr>
            <a:cxnSpLocks/>
          </p:cNvCxnSpPr>
          <p:nvPr/>
        </p:nvCxnSpPr>
        <p:spPr>
          <a:xfrm>
            <a:off x="3140367" y="3284904"/>
            <a:ext cx="36289" cy="303343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ector recto 55">
            <a:extLst>
              <a:ext uri="{FF2B5EF4-FFF2-40B4-BE49-F238E27FC236}">
                <a16:creationId xmlns="" xmlns:a16="http://schemas.microsoft.com/office/drawing/2014/main" id="{6F01847D-00EF-EEE2-CD89-0120162DBBB2}"/>
              </a:ext>
            </a:extLst>
          </p:cNvPr>
          <p:cNvCxnSpPr>
            <a:cxnSpLocks/>
          </p:cNvCxnSpPr>
          <p:nvPr/>
        </p:nvCxnSpPr>
        <p:spPr>
          <a:xfrm>
            <a:off x="3126853" y="3286995"/>
            <a:ext cx="611612" cy="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recto 59">
            <a:extLst>
              <a:ext uri="{FF2B5EF4-FFF2-40B4-BE49-F238E27FC236}">
                <a16:creationId xmlns="" xmlns:a16="http://schemas.microsoft.com/office/drawing/2014/main" id="{5DF78944-080C-CD8C-B2B1-16D3E6A281EF}"/>
              </a:ext>
            </a:extLst>
          </p:cNvPr>
          <p:cNvCxnSpPr>
            <a:cxnSpLocks/>
          </p:cNvCxnSpPr>
          <p:nvPr/>
        </p:nvCxnSpPr>
        <p:spPr>
          <a:xfrm flipH="1">
            <a:off x="3738464" y="2485496"/>
            <a:ext cx="1" cy="787131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CuadroTexto 60">
            <a:extLst>
              <a:ext uri="{FF2B5EF4-FFF2-40B4-BE49-F238E27FC236}">
                <a16:creationId xmlns="" xmlns:a16="http://schemas.microsoft.com/office/drawing/2014/main" id="{56553A51-ECA8-1936-B089-325409F4CEE3}"/>
              </a:ext>
            </a:extLst>
          </p:cNvPr>
          <p:cNvSpPr txBox="1"/>
          <p:nvPr/>
        </p:nvSpPr>
        <p:spPr>
          <a:xfrm>
            <a:off x="3926435" y="2005429"/>
            <a:ext cx="16325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 General de Aseguramiento de la Calidad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="" xmlns:a16="http://schemas.microsoft.com/office/drawing/2014/main" id="{CAA5E914-9556-5545-C633-49EBE86B4ED9}"/>
              </a:ext>
            </a:extLst>
          </p:cNvPr>
          <p:cNvSpPr txBox="1"/>
          <p:nvPr/>
        </p:nvSpPr>
        <p:spPr>
          <a:xfrm>
            <a:off x="3677384" y="2455758"/>
            <a:ext cx="279352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900" b="0" i="0" u="none" strike="noStrike" baseline="0" dirty="0">
                <a:latin typeface="Arial" panose="020B0604020202020204" pitchFamily="34" charset="0"/>
              </a:rPr>
              <a:t>recepción de materiales</a:t>
            </a:r>
            <a:endParaRPr lang="es-MX" sz="900" dirty="0">
              <a:latin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900" b="0" i="0" u="none" strike="noStrike" baseline="0" dirty="0">
                <a:latin typeface="Arial" panose="020B0604020202020204" pitchFamily="34" charset="0"/>
              </a:rPr>
              <a:t>fabricación de componentes y subensambles</a:t>
            </a:r>
            <a:endParaRPr lang="es-MX" sz="900" dirty="0">
              <a:latin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900" b="0" i="0" u="none" strike="noStrike" baseline="0" dirty="0">
                <a:latin typeface="Arial" panose="020B0604020202020204" pitchFamily="34" charset="0"/>
              </a:rPr>
              <a:t> proceso de fabricación, procesos de ingeniería y métodos</a:t>
            </a:r>
            <a:endParaRPr lang="es-MX" sz="900" dirty="0">
              <a:latin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s-MX" sz="900" b="0" i="0" u="none" strike="noStrike" baseline="0" dirty="0">
                <a:latin typeface="Arial" panose="020B0604020202020204" pitchFamily="34" charset="0"/>
              </a:rPr>
              <a:t>Inspección</a:t>
            </a:r>
            <a:r>
              <a:rPr lang="es-MX" sz="900" dirty="0">
                <a:latin typeface="Arial" panose="020B0604020202020204" pitchFamily="34" charset="0"/>
              </a:rPr>
              <a:t> </a:t>
            </a:r>
            <a:r>
              <a:rPr lang="es-MX" sz="900" b="0" i="0" u="none" strike="noStrike" baseline="0" dirty="0">
                <a:latin typeface="Arial" panose="020B0604020202020204" pitchFamily="34" charset="0"/>
              </a:rPr>
              <a:t>de instrumentos de medición y herramientas, calificación de soldadores y pruebas.</a:t>
            </a:r>
            <a:endParaRPr lang="es-MX" sz="900" dirty="0"/>
          </a:p>
        </p:txBody>
      </p:sp>
      <p:pic>
        <p:nvPicPr>
          <p:cNvPr id="66" name="Imagen 65">
            <a:extLst>
              <a:ext uri="{FF2B5EF4-FFF2-40B4-BE49-F238E27FC236}">
                <a16:creationId xmlns="" xmlns:a16="http://schemas.microsoft.com/office/drawing/2014/main" id="{47EE81FD-1416-B9F3-09B8-4C0DE998E2D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6626" t="54186" r="25467" b="28848"/>
          <a:stretch/>
        </p:blipFill>
        <p:spPr>
          <a:xfrm>
            <a:off x="4753006" y="3308580"/>
            <a:ext cx="661872" cy="691148"/>
          </a:xfrm>
          <a:prstGeom prst="rect">
            <a:avLst/>
          </a:prstGeom>
        </p:spPr>
      </p:pic>
      <p:cxnSp>
        <p:nvCxnSpPr>
          <p:cNvPr id="67" name="Conector recto 66">
            <a:extLst>
              <a:ext uri="{FF2B5EF4-FFF2-40B4-BE49-F238E27FC236}">
                <a16:creationId xmlns="" xmlns:a16="http://schemas.microsoft.com/office/drawing/2014/main" id="{BB2D84FE-3ABE-E1F8-AC03-BF0F7E1319A9}"/>
              </a:ext>
            </a:extLst>
          </p:cNvPr>
          <p:cNvCxnSpPr>
            <a:cxnSpLocks/>
          </p:cNvCxnSpPr>
          <p:nvPr/>
        </p:nvCxnSpPr>
        <p:spPr>
          <a:xfrm>
            <a:off x="5118292" y="3999212"/>
            <a:ext cx="0" cy="2319122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CuadroTexto 68">
            <a:extLst>
              <a:ext uri="{FF2B5EF4-FFF2-40B4-BE49-F238E27FC236}">
                <a16:creationId xmlns="" xmlns:a16="http://schemas.microsoft.com/office/drawing/2014/main" id="{99D44B55-D480-BC6C-6B7A-F1748FD4BE80}"/>
              </a:ext>
            </a:extLst>
          </p:cNvPr>
          <p:cNvSpPr txBox="1"/>
          <p:nvPr/>
        </p:nvSpPr>
        <p:spPr>
          <a:xfrm>
            <a:off x="5345439" y="3460016"/>
            <a:ext cx="1236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="" xmlns:a16="http://schemas.microsoft.com/office/drawing/2014/main" id="{DF646AE7-7448-A566-8A19-336CE629D3DD}"/>
              </a:ext>
            </a:extLst>
          </p:cNvPr>
          <p:cNvSpPr txBox="1"/>
          <p:nvPr/>
        </p:nvSpPr>
        <p:spPr>
          <a:xfrm>
            <a:off x="5358779" y="3650039"/>
            <a:ext cx="1081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latin typeface="Adobe Garamond Pro Bold" panose="02020702060506020403" pitchFamily="18" charset="0"/>
                <a:ea typeface="Adobe Gothic Std B" panose="020B0800000000000000" pitchFamily="34" charset="-128"/>
                <a:cs typeface="Arial" panose="020B0604020202020204" pitchFamily="34" charset="0"/>
              </a:rPr>
              <a:t>PROTOTIPO</a:t>
            </a:r>
          </a:p>
          <a:p>
            <a:r>
              <a:rPr lang="es-MX" sz="1100" b="1" dirty="0">
                <a:latin typeface="Adobe Garamond Pro Bold" panose="02020702060506020403" pitchFamily="18" charset="0"/>
                <a:ea typeface="Adobe Gothic Std B" panose="020B0800000000000000" pitchFamily="34" charset="-128"/>
                <a:cs typeface="Arial" panose="020B0604020202020204" pitchFamily="34" charset="0"/>
              </a:rPr>
              <a:t>TIPO</a:t>
            </a:r>
          </a:p>
          <a:p>
            <a:r>
              <a:rPr lang="es-MX" sz="1100" b="1" dirty="0">
                <a:latin typeface="Adobe Garamond Pro Bold" panose="02020702060506020403" pitchFamily="18" charset="0"/>
                <a:ea typeface="Adobe Gothic Std B" panose="020B0800000000000000" pitchFamily="34" charset="-128"/>
                <a:cs typeface="Arial" panose="020B0604020202020204" pitchFamily="34" charset="0"/>
              </a:rPr>
              <a:t>SERIE</a:t>
            </a:r>
          </a:p>
        </p:txBody>
      </p:sp>
      <p:pic>
        <p:nvPicPr>
          <p:cNvPr id="71" name="Google Shape;155;p21">
            <a:extLst>
              <a:ext uri="{FF2B5EF4-FFF2-40B4-BE49-F238E27FC236}">
                <a16:creationId xmlns="" xmlns:a16="http://schemas.microsoft.com/office/drawing/2014/main" id="{2B3A932F-0796-84B4-1BF2-80C6D88550E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 l="17082" t="19485" r="51037" b="66452"/>
          <a:stretch/>
        </p:blipFill>
        <p:spPr>
          <a:xfrm>
            <a:off x="5254040" y="4647771"/>
            <a:ext cx="1292636" cy="62178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2" name="CuadroTexto 71">
            <a:extLst>
              <a:ext uri="{FF2B5EF4-FFF2-40B4-BE49-F238E27FC236}">
                <a16:creationId xmlns="" xmlns:a16="http://schemas.microsoft.com/office/drawing/2014/main" id="{1AA8ACE5-2209-86AF-A877-2C2BCC01C42A}"/>
              </a:ext>
            </a:extLst>
          </p:cNvPr>
          <p:cNvSpPr txBox="1"/>
          <p:nvPr/>
        </p:nvSpPr>
        <p:spPr>
          <a:xfrm>
            <a:off x="5074190" y="4352023"/>
            <a:ext cx="1767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Puesta en Servicio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="" xmlns:a16="http://schemas.microsoft.com/office/drawing/2014/main" id="{EDA4C0D2-EF62-0816-8173-3D1D6108CEC4}"/>
              </a:ext>
            </a:extLst>
          </p:cNvPr>
          <p:cNvSpPr txBox="1"/>
          <p:nvPr/>
        </p:nvSpPr>
        <p:spPr>
          <a:xfrm>
            <a:off x="5065866" y="5190042"/>
            <a:ext cx="1770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Estáticas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Dinámicas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Pilotaje Automático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Asentamiento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Funcionamiento: solo en el primer tren nuevo</a:t>
            </a:r>
          </a:p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="" xmlns:a16="http://schemas.microsoft.com/office/drawing/2014/main" id="{2CB2CF0A-0ACF-23A8-9042-F693941EC160}"/>
              </a:ext>
            </a:extLst>
          </p:cNvPr>
          <p:cNvSpPr txBox="1"/>
          <p:nvPr/>
        </p:nvSpPr>
        <p:spPr>
          <a:xfrm>
            <a:off x="7851119" y="4809828"/>
            <a:ext cx="19687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Programa detallado de      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mantenimiento    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  Preventivo-Correctivo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80A7FDC8-9196-3028-F900-A5BEC1BEB4D6}"/>
              </a:ext>
            </a:extLst>
          </p:cNvPr>
          <p:cNvGrpSpPr/>
          <p:nvPr/>
        </p:nvGrpSpPr>
        <p:grpSpPr>
          <a:xfrm>
            <a:off x="7926978" y="1105105"/>
            <a:ext cx="3535356" cy="641624"/>
            <a:chOff x="7926969" y="1197869"/>
            <a:chExt cx="3535356" cy="641624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="" xmlns:a16="http://schemas.microsoft.com/office/drawing/2014/main" id="{9AA67C80-E2C2-66DA-DC62-A312B7FFE9D5}"/>
                </a:ext>
              </a:extLst>
            </p:cNvPr>
            <p:cNvSpPr/>
            <p:nvPr/>
          </p:nvSpPr>
          <p:spPr>
            <a:xfrm>
              <a:off x="8060296" y="1197869"/>
              <a:ext cx="3231159" cy="502335"/>
            </a:xfrm>
            <a:prstGeom prst="roundRect">
              <a:avLst/>
            </a:prstGeom>
            <a:ln>
              <a:solidFill>
                <a:srgbClr val="FF006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="" xmlns:a16="http://schemas.microsoft.com/office/drawing/2014/main" id="{67575096-BCCE-4C83-CDD6-F46A9CBA0BA9}"/>
                </a:ext>
              </a:extLst>
            </p:cNvPr>
            <p:cNvSpPr txBox="1"/>
            <p:nvPr/>
          </p:nvSpPr>
          <p:spPr>
            <a:xfrm>
              <a:off x="7926969" y="1239329"/>
              <a:ext cx="353535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100" b="1" dirty="0">
                  <a:solidFill>
                    <a:srgbClr val="FF00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Servicios de Mantto. Preventivo y correctivo trenes NM16 y equipo de CBTC embarcado</a:t>
              </a:r>
            </a:p>
            <a:p>
              <a:pPr algn="ctr"/>
              <a:endPara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4" name="CuadroTexto 73">
            <a:extLst>
              <a:ext uri="{FF2B5EF4-FFF2-40B4-BE49-F238E27FC236}">
                <a16:creationId xmlns="" xmlns:a16="http://schemas.microsoft.com/office/drawing/2014/main" id="{364D3D5B-0345-19A4-1654-9B170578EFFD}"/>
              </a:ext>
            </a:extLst>
          </p:cNvPr>
          <p:cNvSpPr txBox="1"/>
          <p:nvPr/>
        </p:nvSpPr>
        <p:spPr>
          <a:xfrm>
            <a:off x="8294585" y="5260027"/>
            <a:ext cx="17701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Actividades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Periodicidades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Tiempos de ejecución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Recursos informáticos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Certificación </a:t>
            </a:r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ISO9000 Mantto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" name="Grupo 67">
            <a:extLst>
              <a:ext uri="{FF2B5EF4-FFF2-40B4-BE49-F238E27FC236}">
                <a16:creationId xmlns="" xmlns:a16="http://schemas.microsoft.com/office/drawing/2014/main" id="{82CFF1B8-94BD-A9E7-86A9-C8DA0A995E47}"/>
              </a:ext>
            </a:extLst>
          </p:cNvPr>
          <p:cNvGrpSpPr/>
          <p:nvPr/>
        </p:nvGrpSpPr>
        <p:grpSpPr>
          <a:xfrm>
            <a:off x="10442584" y="2646504"/>
            <a:ext cx="502957" cy="740395"/>
            <a:chOff x="2523313" y="-9599"/>
            <a:chExt cx="813053" cy="1118350"/>
          </a:xfrm>
        </p:grpSpPr>
        <p:pic>
          <p:nvPicPr>
            <p:cNvPr id="75" name="Imagen 74">
              <a:extLst>
                <a:ext uri="{FF2B5EF4-FFF2-40B4-BE49-F238E27FC236}">
                  <a16:creationId xmlns="" xmlns:a16="http://schemas.microsoft.com/office/drawing/2014/main" id="{7349D133-124D-D7EF-931A-4934A0C25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23313" y="-9599"/>
              <a:ext cx="813053" cy="11183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55000"/>
                </a:prstClr>
              </a:outerShdw>
            </a:effectLst>
          </p:spPr>
        </p:pic>
        <p:grpSp>
          <p:nvGrpSpPr>
            <p:cNvPr id="76" name="Grupo 75">
              <a:extLst>
                <a:ext uri="{FF2B5EF4-FFF2-40B4-BE49-F238E27FC236}">
                  <a16:creationId xmlns="" xmlns:a16="http://schemas.microsoft.com/office/drawing/2014/main" id="{4F39D639-171F-37F6-2604-12AE3CF248E9}"/>
                </a:ext>
              </a:extLst>
            </p:cNvPr>
            <p:cNvGrpSpPr/>
            <p:nvPr/>
          </p:nvGrpSpPr>
          <p:grpSpPr>
            <a:xfrm>
              <a:off x="2592464" y="178745"/>
              <a:ext cx="582515" cy="593750"/>
              <a:chOff x="4430971" y="4915614"/>
              <a:chExt cx="582515" cy="593750"/>
            </a:xfrm>
          </p:grpSpPr>
          <p:sp>
            <p:nvSpPr>
              <p:cNvPr id="77" name="Rectángulo 76">
                <a:extLst>
                  <a:ext uri="{FF2B5EF4-FFF2-40B4-BE49-F238E27FC236}">
                    <a16:creationId xmlns="" xmlns:a16="http://schemas.microsoft.com/office/drawing/2014/main" id="{6B78D2A8-8D1E-C778-41C4-F0717472C11B}"/>
                  </a:ext>
                </a:extLst>
              </p:cNvPr>
              <p:cNvSpPr/>
              <p:nvPr/>
            </p:nvSpPr>
            <p:spPr>
              <a:xfrm>
                <a:off x="4430971" y="4968071"/>
                <a:ext cx="573932" cy="54129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78" name="Conector recto 77">
                <a:extLst>
                  <a:ext uri="{FF2B5EF4-FFF2-40B4-BE49-F238E27FC236}">
                    <a16:creationId xmlns="" xmlns:a16="http://schemas.microsoft.com/office/drawing/2014/main" id="{F4C102ED-306A-EEE5-F9E4-1976B6FDA7C2}"/>
                  </a:ext>
                </a:extLst>
              </p:cNvPr>
              <p:cNvCxnSpPr/>
              <p:nvPr/>
            </p:nvCxnSpPr>
            <p:spPr>
              <a:xfrm>
                <a:off x="4471164" y="5045904"/>
                <a:ext cx="123374" cy="534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>
                <a:extLst>
                  <a:ext uri="{FF2B5EF4-FFF2-40B4-BE49-F238E27FC236}">
                    <a16:creationId xmlns="" xmlns:a16="http://schemas.microsoft.com/office/drawing/2014/main" id="{CF5096DF-F13A-91FD-3175-80A3B80E4E4A}"/>
                  </a:ext>
                </a:extLst>
              </p:cNvPr>
              <p:cNvCxnSpPr/>
              <p:nvPr/>
            </p:nvCxnSpPr>
            <p:spPr>
              <a:xfrm flipV="1">
                <a:off x="4594538" y="5045904"/>
                <a:ext cx="85420" cy="534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cto 79">
                <a:extLst>
                  <a:ext uri="{FF2B5EF4-FFF2-40B4-BE49-F238E27FC236}">
                    <a16:creationId xmlns="" xmlns:a16="http://schemas.microsoft.com/office/drawing/2014/main" id="{4615E1A6-5913-8E4B-6B19-0AA13C0DDBC3}"/>
                  </a:ext>
                </a:extLst>
              </p:cNvPr>
              <p:cNvCxnSpPr/>
              <p:nvPr/>
            </p:nvCxnSpPr>
            <p:spPr>
              <a:xfrm>
                <a:off x="4679958" y="5045904"/>
                <a:ext cx="54321" cy="1087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80">
                <a:extLst>
                  <a:ext uri="{FF2B5EF4-FFF2-40B4-BE49-F238E27FC236}">
                    <a16:creationId xmlns="" xmlns:a16="http://schemas.microsoft.com/office/drawing/2014/main" id="{B71B1EB9-D963-60D0-B060-17C3919FCD1B}"/>
                  </a:ext>
                </a:extLst>
              </p:cNvPr>
              <p:cNvCxnSpPr/>
              <p:nvPr/>
            </p:nvCxnSpPr>
            <p:spPr>
              <a:xfrm flipV="1">
                <a:off x="4734279" y="5106564"/>
                <a:ext cx="85420" cy="4806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cto 83">
                <a:extLst>
                  <a:ext uri="{FF2B5EF4-FFF2-40B4-BE49-F238E27FC236}">
                    <a16:creationId xmlns="" xmlns:a16="http://schemas.microsoft.com/office/drawing/2014/main" id="{B638DA03-7D43-9BA1-D411-2DC2CF368A01}"/>
                  </a:ext>
                </a:extLst>
              </p:cNvPr>
              <p:cNvCxnSpPr/>
              <p:nvPr/>
            </p:nvCxnSpPr>
            <p:spPr>
              <a:xfrm>
                <a:off x="4819699" y="5106564"/>
                <a:ext cx="54321" cy="12400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recto 84">
                <a:extLst>
                  <a:ext uri="{FF2B5EF4-FFF2-40B4-BE49-F238E27FC236}">
                    <a16:creationId xmlns="" xmlns:a16="http://schemas.microsoft.com/office/drawing/2014/main" id="{6228B71F-837D-2940-CCED-1FD6C0C1E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019" y="4915614"/>
                <a:ext cx="139467" cy="32310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Elipse 85">
                <a:extLst>
                  <a:ext uri="{FF2B5EF4-FFF2-40B4-BE49-F238E27FC236}">
                    <a16:creationId xmlns="" xmlns:a16="http://schemas.microsoft.com/office/drawing/2014/main" id="{605DA7FE-E982-6ACA-3B51-2BAC635C53AC}"/>
                  </a:ext>
                </a:extLst>
              </p:cNvPr>
              <p:cNvSpPr/>
              <p:nvPr/>
            </p:nvSpPr>
            <p:spPr>
              <a:xfrm>
                <a:off x="4450596" y="5024343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9" name="Elipse 88">
                <a:extLst>
                  <a:ext uri="{FF2B5EF4-FFF2-40B4-BE49-F238E27FC236}">
                    <a16:creationId xmlns="" xmlns:a16="http://schemas.microsoft.com/office/drawing/2014/main" id="{FC320DDC-4F95-FF32-2A9D-7B47E7C74FC5}"/>
                  </a:ext>
                </a:extLst>
              </p:cNvPr>
              <p:cNvSpPr/>
              <p:nvPr/>
            </p:nvSpPr>
            <p:spPr>
              <a:xfrm>
                <a:off x="4572852" y="5071236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0" name="Elipse 89">
                <a:extLst>
                  <a:ext uri="{FF2B5EF4-FFF2-40B4-BE49-F238E27FC236}">
                    <a16:creationId xmlns="" xmlns:a16="http://schemas.microsoft.com/office/drawing/2014/main" id="{2B05EDC6-F6AC-AB2B-9D5A-A1686BC72626}"/>
                  </a:ext>
                </a:extLst>
              </p:cNvPr>
              <p:cNvSpPr/>
              <p:nvPr/>
            </p:nvSpPr>
            <p:spPr>
              <a:xfrm>
                <a:off x="4664964" y="5012623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1" name="Elipse 90">
                <a:extLst>
                  <a:ext uri="{FF2B5EF4-FFF2-40B4-BE49-F238E27FC236}">
                    <a16:creationId xmlns="" xmlns:a16="http://schemas.microsoft.com/office/drawing/2014/main" id="{0CE92007-3B5E-0920-CCD1-34C2AA0FFFB6}"/>
                  </a:ext>
                </a:extLst>
              </p:cNvPr>
              <p:cNvSpPr/>
              <p:nvPr/>
            </p:nvSpPr>
            <p:spPr>
              <a:xfrm>
                <a:off x="4797268" y="5084637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2" name="Elipse 91">
                <a:extLst>
                  <a:ext uri="{FF2B5EF4-FFF2-40B4-BE49-F238E27FC236}">
                    <a16:creationId xmlns="" xmlns:a16="http://schemas.microsoft.com/office/drawing/2014/main" id="{2C91BCE5-8221-CA11-B4A8-A2DC664ABC88}"/>
                  </a:ext>
                </a:extLst>
              </p:cNvPr>
              <p:cNvSpPr/>
              <p:nvPr/>
            </p:nvSpPr>
            <p:spPr>
              <a:xfrm>
                <a:off x="4929572" y="5015972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4" name="Elipse 93">
                <a:extLst>
                  <a:ext uri="{FF2B5EF4-FFF2-40B4-BE49-F238E27FC236}">
                    <a16:creationId xmlns="" xmlns:a16="http://schemas.microsoft.com/office/drawing/2014/main" id="{5B30D40B-CBE6-0976-2062-D1C6D6825F8E}"/>
                  </a:ext>
                </a:extLst>
              </p:cNvPr>
              <p:cNvSpPr/>
              <p:nvPr/>
            </p:nvSpPr>
            <p:spPr>
              <a:xfrm>
                <a:off x="4850865" y="5208564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7" name="Elipse 96">
                <a:extLst>
                  <a:ext uri="{FF2B5EF4-FFF2-40B4-BE49-F238E27FC236}">
                    <a16:creationId xmlns="" xmlns:a16="http://schemas.microsoft.com/office/drawing/2014/main" id="{523F6A14-549A-A4E8-CD68-0B1423C402FC}"/>
                  </a:ext>
                </a:extLst>
              </p:cNvPr>
              <p:cNvSpPr/>
              <p:nvPr/>
            </p:nvSpPr>
            <p:spPr>
              <a:xfrm>
                <a:off x="4710180" y="5118131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98" name="Conector recto 97">
                <a:extLst>
                  <a:ext uri="{FF2B5EF4-FFF2-40B4-BE49-F238E27FC236}">
                    <a16:creationId xmlns="" xmlns:a16="http://schemas.microsoft.com/office/drawing/2014/main" id="{E1A6AC8F-49F9-5289-4314-EDBBDB45B406}"/>
                  </a:ext>
                </a:extLst>
              </p:cNvPr>
              <p:cNvCxnSpPr/>
              <p:nvPr/>
            </p:nvCxnSpPr>
            <p:spPr>
              <a:xfrm flipV="1">
                <a:off x="4467966" y="5310379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cto 99">
                <a:extLst>
                  <a:ext uri="{FF2B5EF4-FFF2-40B4-BE49-F238E27FC236}">
                    <a16:creationId xmlns="" xmlns:a16="http://schemas.microsoft.com/office/drawing/2014/main" id="{8A149759-EAB2-8DA8-271E-A4ED42C94392}"/>
                  </a:ext>
                </a:extLst>
              </p:cNvPr>
              <p:cNvCxnSpPr/>
              <p:nvPr/>
            </p:nvCxnSpPr>
            <p:spPr>
              <a:xfrm flipV="1">
                <a:off x="4469642" y="5357273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ector recto 100">
                <a:extLst>
                  <a:ext uri="{FF2B5EF4-FFF2-40B4-BE49-F238E27FC236}">
                    <a16:creationId xmlns="" xmlns:a16="http://schemas.microsoft.com/office/drawing/2014/main" id="{98092E21-5909-C30A-B797-B53518F1507C}"/>
                  </a:ext>
                </a:extLst>
              </p:cNvPr>
              <p:cNvCxnSpPr/>
              <p:nvPr/>
            </p:nvCxnSpPr>
            <p:spPr>
              <a:xfrm flipV="1">
                <a:off x="4471317" y="5404168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ector recto 101">
                <a:extLst>
                  <a:ext uri="{FF2B5EF4-FFF2-40B4-BE49-F238E27FC236}">
                    <a16:creationId xmlns="" xmlns:a16="http://schemas.microsoft.com/office/drawing/2014/main" id="{FDCB5BBD-FFAC-0245-102E-941EE73A54D6}"/>
                  </a:ext>
                </a:extLst>
              </p:cNvPr>
              <p:cNvCxnSpPr/>
              <p:nvPr/>
            </p:nvCxnSpPr>
            <p:spPr>
              <a:xfrm flipV="1">
                <a:off x="4467964" y="5456087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" name="CuadroTexto 102">
            <a:extLst>
              <a:ext uri="{FF2B5EF4-FFF2-40B4-BE49-F238E27FC236}">
                <a16:creationId xmlns="" xmlns:a16="http://schemas.microsoft.com/office/drawing/2014/main" id="{88DED4AD-AD30-1D84-360D-9AF9CC82C771}"/>
              </a:ext>
            </a:extLst>
          </p:cNvPr>
          <p:cNvSpPr txBox="1"/>
          <p:nvPr/>
        </p:nvSpPr>
        <p:spPr>
          <a:xfrm>
            <a:off x="9566131" y="2997088"/>
            <a:ext cx="13204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b="1" i="0" u="none" strike="noStrike" baseline="0" dirty="0">
                <a:solidFill>
                  <a:srgbClr val="FF0066"/>
                </a:solidFill>
                <a:latin typeface="Courier"/>
              </a:rPr>
              <a:t>Reporte mensual de desempeño y pagos al mes contractual</a:t>
            </a:r>
            <a:endParaRPr lang="es-MX" sz="1200" b="1" dirty="0">
              <a:solidFill>
                <a:srgbClr val="FF0066"/>
              </a:solidFill>
            </a:endParaRPr>
          </a:p>
        </p:txBody>
      </p:sp>
      <p:cxnSp>
        <p:nvCxnSpPr>
          <p:cNvPr id="104" name="Conector recto 103">
            <a:extLst>
              <a:ext uri="{FF2B5EF4-FFF2-40B4-BE49-F238E27FC236}">
                <a16:creationId xmlns="" xmlns:a16="http://schemas.microsoft.com/office/drawing/2014/main" id="{3F663786-F765-B1FC-1747-02C38A944923}"/>
              </a:ext>
            </a:extLst>
          </p:cNvPr>
          <p:cNvCxnSpPr>
            <a:cxnSpLocks/>
          </p:cNvCxnSpPr>
          <p:nvPr/>
        </p:nvCxnSpPr>
        <p:spPr>
          <a:xfrm>
            <a:off x="10777194" y="3286995"/>
            <a:ext cx="14984" cy="3103687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="" xmlns:a16="http://schemas.microsoft.com/office/drawing/2014/main" id="{81A7BF95-EF56-3675-3B6F-F7322684B47F}"/>
              </a:ext>
            </a:extLst>
          </p:cNvPr>
          <p:cNvSpPr txBox="1"/>
          <p:nvPr/>
        </p:nvSpPr>
        <p:spPr>
          <a:xfrm>
            <a:off x="9275822" y="2378252"/>
            <a:ext cx="2072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2000" b="1" dirty="0">
                <a:solidFill>
                  <a:srgbClr val="FF0066"/>
                </a:solidFill>
                <a:latin typeface="Courier"/>
              </a:rPr>
              <a:t>Indicadores</a:t>
            </a:r>
            <a:endParaRPr lang="es-MX" sz="2000" b="1" dirty="0">
              <a:solidFill>
                <a:srgbClr val="FF0066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="" xmlns:a16="http://schemas.microsoft.com/office/drawing/2014/main" id="{1C15E4FB-24CC-745F-CD1E-E4CCC41F50DF}"/>
              </a:ext>
            </a:extLst>
          </p:cNvPr>
          <p:cNvGrpSpPr/>
          <p:nvPr/>
        </p:nvGrpSpPr>
        <p:grpSpPr>
          <a:xfrm>
            <a:off x="10904031" y="2878300"/>
            <a:ext cx="1096505" cy="1066922"/>
            <a:chOff x="11433140" y="4104186"/>
            <a:chExt cx="1096505" cy="1066922"/>
          </a:xfrm>
        </p:grpSpPr>
        <p:sp>
          <p:nvSpPr>
            <p:cNvPr id="51" name="CuadroTexto 50">
              <a:extLst>
                <a:ext uri="{FF2B5EF4-FFF2-40B4-BE49-F238E27FC236}">
                  <a16:creationId xmlns="" xmlns:a16="http://schemas.microsoft.com/office/drawing/2014/main" id="{12F372AA-7D34-75E0-38E0-E2AED5255F82}"/>
                </a:ext>
              </a:extLst>
            </p:cNvPr>
            <p:cNvSpPr txBox="1"/>
            <p:nvPr/>
          </p:nvSpPr>
          <p:spPr>
            <a:xfrm>
              <a:off x="11563355" y="4104186"/>
              <a:ext cx="8836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600" b="1" dirty="0">
                  <a:solidFill>
                    <a:srgbClr val="FF006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CBTC</a:t>
              </a:r>
            </a:p>
          </p:txBody>
        </p:sp>
        <p:pic>
          <p:nvPicPr>
            <p:cNvPr id="107" name="Imagen 106">
              <a:extLst>
                <a:ext uri="{FF2B5EF4-FFF2-40B4-BE49-F238E27FC236}">
                  <a16:creationId xmlns="" xmlns:a16="http://schemas.microsoft.com/office/drawing/2014/main" id="{129CFC73-ECFE-335E-F273-A37189D421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6105" t="37746" r="26869" b="6868"/>
            <a:stretch/>
          </p:blipFill>
          <p:spPr>
            <a:xfrm>
              <a:off x="11433140" y="4445033"/>
              <a:ext cx="1096505" cy="726075"/>
            </a:xfrm>
            <a:prstGeom prst="rect">
              <a:avLst/>
            </a:prstGeom>
          </p:spPr>
        </p:pic>
      </p:grpSp>
      <p:cxnSp>
        <p:nvCxnSpPr>
          <p:cNvPr id="108" name="Conector recto 107">
            <a:extLst>
              <a:ext uri="{FF2B5EF4-FFF2-40B4-BE49-F238E27FC236}">
                <a16:creationId xmlns="" xmlns:a16="http://schemas.microsoft.com/office/drawing/2014/main" id="{A30B3399-E83E-81FE-A7E3-69CBA8087E66}"/>
              </a:ext>
            </a:extLst>
          </p:cNvPr>
          <p:cNvCxnSpPr>
            <a:cxnSpLocks/>
          </p:cNvCxnSpPr>
          <p:nvPr/>
        </p:nvCxnSpPr>
        <p:spPr>
          <a:xfrm>
            <a:off x="6821948" y="1322115"/>
            <a:ext cx="9404" cy="5034325"/>
          </a:xfrm>
          <a:prstGeom prst="line">
            <a:avLst/>
          </a:prstGeom>
          <a:ln w="19050">
            <a:solidFill>
              <a:srgbClr val="FF006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>
            <a:extLst>
              <a:ext uri="{FF2B5EF4-FFF2-40B4-BE49-F238E27FC236}">
                <a16:creationId xmlns="" xmlns:a16="http://schemas.microsoft.com/office/drawing/2014/main" id="{7DF85D4A-CB59-3031-C07B-74002F8EF3FA}"/>
              </a:ext>
            </a:extLst>
          </p:cNvPr>
          <p:cNvCxnSpPr>
            <a:cxnSpLocks/>
          </p:cNvCxnSpPr>
          <p:nvPr/>
        </p:nvCxnSpPr>
        <p:spPr>
          <a:xfrm flipH="1">
            <a:off x="10917606" y="3706237"/>
            <a:ext cx="1455" cy="2603868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CuadroTexto 109">
            <a:extLst>
              <a:ext uri="{FF2B5EF4-FFF2-40B4-BE49-F238E27FC236}">
                <a16:creationId xmlns="" xmlns:a16="http://schemas.microsoft.com/office/drawing/2014/main" id="{F48320E7-CB8A-0C35-6038-D6E6F998A23E}"/>
              </a:ext>
            </a:extLst>
          </p:cNvPr>
          <p:cNvSpPr txBox="1"/>
          <p:nvPr/>
        </p:nvSpPr>
        <p:spPr>
          <a:xfrm>
            <a:off x="10899845" y="4125642"/>
            <a:ext cx="1408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Operación 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Completa</a:t>
            </a:r>
          </a:p>
          <a:p>
            <a:endParaRPr lang="es-MX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Certificado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de funcionamiento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 y de seguridad</a:t>
            </a:r>
          </a:p>
        </p:txBody>
      </p:sp>
      <p:sp>
        <p:nvSpPr>
          <p:cNvPr id="115" name="CuadroTexto 114">
            <a:extLst>
              <a:ext uri="{FF2B5EF4-FFF2-40B4-BE49-F238E27FC236}">
                <a16:creationId xmlns="" xmlns:a16="http://schemas.microsoft.com/office/drawing/2014/main" id="{96E802C2-F5CD-DCA5-A22D-22558E3AE593}"/>
              </a:ext>
            </a:extLst>
          </p:cNvPr>
          <p:cNvSpPr txBox="1"/>
          <p:nvPr/>
        </p:nvSpPr>
        <p:spPr>
          <a:xfrm>
            <a:off x="10917606" y="5224882"/>
            <a:ext cx="1408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Alineación con el inicio de la etapa Integral</a:t>
            </a:r>
          </a:p>
        </p:txBody>
      </p:sp>
      <p:sp>
        <p:nvSpPr>
          <p:cNvPr id="117" name="55 Rectángulo redondeado">
            <a:extLst>
              <a:ext uri="{FF2B5EF4-FFF2-40B4-BE49-F238E27FC236}">
                <a16:creationId xmlns="" xmlns:a16="http://schemas.microsoft.com/office/drawing/2014/main" id="{E70F9036-798D-DD33-0F35-C3EC7F7DFAF4}"/>
              </a:ext>
            </a:extLst>
          </p:cNvPr>
          <p:cNvSpPr/>
          <p:nvPr/>
        </p:nvSpPr>
        <p:spPr>
          <a:xfrm>
            <a:off x="8002333" y="4137452"/>
            <a:ext cx="1770191" cy="646331"/>
          </a:xfrm>
          <a:prstGeom prst="roundRect">
            <a:avLst/>
          </a:prstGeom>
          <a:noFill/>
          <a:ln>
            <a:solidFill>
              <a:srgbClr val="FF0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21" name="Imagen 120">
            <a:extLst>
              <a:ext uri="{FF2B5EF4-FFF2-40B4-BE49-F238E27FC236}">
                <a16:creationId xmlns="" xmlns:a16="http://schemas.microsoft.com/office/drawing/2014/main" id="{CCBC2E54-7D90-4002-EDD5-C5847368F1C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9942" t="31500" r="36034" b="25741"/>
          <a:stretch/>
        </p:blipFill>
        <p:spPr>
          <a:xfrm>
            <a:off x="4080350" y="1259112"/>
            <a:ext cx="1478616" cy="657966"/>
          </a:xfrm>
          <a:prstGeom prst="rect">
            <a:avLst/>
          </a:prstGeom>
        </p:spPr>
      </p:pic>
      <p:sp>
        <p:nvSpPr>
          <p:cNvPr id="123" name="CuadroTexto 122">
            <a:extLst>
              <a:ext uri="{FF2B5EF4-FFF2-40B4-BE49-F238E27FC236}">
                <a16:creationId xmlns="" xmlns:a16="http://schemas.microsoft.com/office/drawing/2014/main" id="{4FC30A06-466B-7D00-B40C-702883FEDCB4}"/>
              </a:ext>
            </a:extLst>
          </p:cNvPr>
          <p:cNvSpPr txBox="1"/>
          <p:nvPr/>
        </p:nvSpPr>
        <p:spPr>
          <a:xfrm>
            <a:off x="5438438" y="1030711"/>
            <a:ext cx="23713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200" b="1" dirty="0">
                <a:solidFill>
                  <a:srgbClr val="FF006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Nivel de </a:t>
            </a:r>
            <a:r>
              <a:rPr lang="es-MX" sz="1400" b="1" dirty="0">
                <a:solidFill>
                  <a:srgbClr val="FF006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seguridad</a:t>
            </a:r>
            <a:r>
              <a:rPr lang="es-MX" sz="1200" b="1" dirty="0">
                <a:solidFill>
                  <a:srgbClr val="FF006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s-MX" sz="1600" b="1" dirty="0">
                <a:solidFill>
                  <a:srgbClr val="FF0066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SIL4</a:t>
            </a:r>
            <a:endParaRPr lang="es-MX" sz="1200" b="1" dirty="0">
              <a:solidFill>
                <a:srgbClr val="FF0066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24" name="Imagen 123">
            <a:extLst>
              <a:ext uri="{FF2B5EF4-FFF2-40B4-BE49-F238E27FC236}">
                <a16:creationId xmlns="" xmlns:a16="http://schemas.microsoft.com/office/drawing/2014/main" id="{B5DECCDC-0C8D-8526-4720-4574626764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2" t="51176" r="39858" b="31680"/>
          <a:stretch/>
        </p:blipFill>
        <p:spPr>
          <a:xfrm>
            <a:off x="7144251" y="6371132"/>
            <a:ext cx="186590" cy="165853"/>
          </a:xfrm>
          <a:prstGeom prst="rect">
            <a:avLst/>
          </a:prstGeom>
        </p:spPr>
      </p:pic>
      <p:pic>
        <p:nvPicPr>
          <p:cNvPr id="125" name="Imagen 124">
            <a:extLst>
              <a:ext uri="{FF2B5EF4-FFF2-40B4-BE49-F238E27FC236}">
                <a16:creationId xmlns="" xmlns:a16="http://schemas.microsoft.com/office/drawing/2014/main" id="{896A1F4B-001D-113A-111E-BA1E1336A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2" t="51176" r="39858" b="31680"/>
          <a:stretch/>
        </p:blipFill>
        <p:spPr>
          <a:xfrm>
            <a:off x="7541833" y="6357881"/>
            <a:ext cx="186590" cy="165853"/>
          </a:xfrm>
          <a:prstGeom prst="rect">
            <a:avLst/>
          </a:prstGeom>
        </p:spPr>
      </p:pic>
      <p:pic>
        <p:nvPicPr>
          <p:cNvPr id="126" name="Imagen 125">
            <a:extLst>
              <a:ext uri="{FF2B5EF4-FFF2-40B4-BE49-F238E27FC236}">
                <a16:creationId xmlns="" xmlns:a16="http://schemas.microsoft.com/office/drawing/2014/main" id="{846EA020-3D0B-9335-7872-2B1764D56F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2" t="51176" r="39858" b="31680"/>
          <a:stretch/>
        </p:blipFill>
        <p:spPr>
          <a:xfrm>
            <a:off x="7873132" y="6357879"/>
            <a:ext cx="186590" cy="165853"/>
          </a:xfrm>
          <a:prstGeom prst="rect">
            <a:avLst/>
          </a:prstGeom>
        </p:spPr>
      </p:pic>
      <p:pic>
        <p:nvPicPr>
          <p:cNvPr id="127" name="Imagen 126">
            <a:extLst>
              <a:ext uri="{FF2B5EF4-FFF2-40B4-BE49-F238E27FC236}">
                <a16:creationId xmlns="" xmlns:a16="http://schemas.microsoft.com/office/drawing/2014/main" id="{759156B7-670E-B8B4-FA9B-0D04F8014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2" t="51176" r="39858" b="31680"/>
          <a:stretch/>
        </p:blipFill>
        <p:spPr>
          <a:xfrm>
            <a:off x="8204922" y="6371744"/>
            <a:ext cx="186590" cy="165853"/>
          </a:xfrm>
          <a:prstGeom prst="rect">
            <a:avLst/>
          </a:prstGeom>
        </p:spPr>
      </p:pic>
      <p:pic>
        <p:nvPicPr>
          <p:cNvPr id="128" name="Imagen 127">
            <a:extLst>
              <a:ext uri="{FF2B5EF4-FFF2-40B4-BE49-F238E27FC236}">
                <a16:creationId xmlns="" xmlns:a16="http://schemas.microsoft.com/office/drawing/2014/main" id="{552A95DF-CE35-BE7D-A68F-FA770EA235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2" t="51176" r="39858" b="31680"/>
          <a:stretch/>
        </p:blipFill>
        <p:spPr>
          <a:xfrm>
            <a:off x="10670647" y="6357504"/>
            <a:ext cx="186590" cy="165853"/>
          </a:xfrm>
          <a:prstGeom prst="rect">
            <a:avLst/>
          </a:prstGeom>
        </p:spPr>
      </p:pic>
      <p:pic>
        <p:nvPicPr>
          <p:cNvPr id="129" name="Imagen 128">
            <a:extLst>
              <a:ext uri="{FF2B5EF4-FFF2-40B4-BE49-F238E27FC236}">
                <a16:creationId xmlns="" xmlns:a16="http://schemas.microsoft.com/office/drawing/2014/main" id="{4B12C257-BAD4-3C89-F062-04F2D8773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02" t="51176" r="39858" b="31680"/>
          <a:stretch/>
        </p:blipFill>
        <p:spPr>
          <a:xfrm>
            <a:off x="10880605" y="6357879"/>
            <a:ext cx="186590" cy="165853"/>
          </a:xfrm>
          <a:prstGeom prst="rect">
            <a:avLst/>
          </a:prstGeom>
        </p:spPr>
      </p:pic>
      <p:sp>
        <p:nvSpPr>
          <p:cNvPr id="130" name="CuadroTexto 129">
            <a:extLst>
              <a:ext uri="{FF2B5EF4-FFF2-40B4-BE49-F238E27FC236}">
                <a16:creationId xmlns="" xmlns:a16="http://schemas.microsoft.com/office/drawing/2014/main" id="{D7E8068C-130E-D1DF-F8C4-7AECB3D0870B}"/>
              </a:ext>
            </a:extLst>
          </p:cNvPr>
          <p:cNvSpPr txBox="1"/>
          <p:nvPr/>
        </p:nvSpPr>
        <p:spPr>
          <a:xfrm>
            <a:off x="8055603" y="3006138"/>
            <a:ext cx="1081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latin typeface="Adobe Garamond Pro Bold" panose="02020702060506020403" pitchFamily="18" charset="0"/>
                <a:ea typeface="Adobe Gothic Std B" panose="020B0800000000000000" pitchFamily="34" charset="-128"/>
                <a:cs typeface="Arial" panose="020B0604020202020204" pitchFamily="34" charset="0"/>
              </a:rPr>
              <a:t>Calendario de Entrega de Trenes</a:t>
            </a:r>
          </a:p>
        </p:txBody>
      </p:sp>
    </p:spTree>
    <p:extLst>
      <p:ext uri="{BB962C8B-B14F-4D97-AF65-F5344CB8AC3E}">
        <p14:creationId xmlns:p14="http://schemas.microsoft.com/office/powerpoint/2010/main" val="373856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85044E8E-C232-1AA2-CD16-0154658C5DE9}"/>
              </a:ext>
            </a:extLst>
          </p:cNvPr>
          <p:cNvGrpSpPr/>
          <p:nvPr/>
        </p:nvGrpSpPr>
        <p:grpSpPr>
          <a:xfrm>
            <a:off x="1768457" y="1520260"/>
            <a:ext cx="8913539" cy="4951024"/>
            <a:chOff x="482997" y="864693"/>
            <a:chExt cx="8913539" cy="4951024"/>
          </a:xfrm>
        </p:grpSpPr>
        <p:sp>
          <p:nvSpPr>
            <p:cNvPr id="3" name="5 Rectángulo">
              <a:extLst>
                <a:ext uri="{FF2B5EF4-FFF2-40B4-BE49-F238E27FC236}">
                  <a16:creationId xmlns:a16="http://schemas.microsoft.com/office/drawing/2014/main" xmlns="" id="{74068F74-663C-F834-7A52-1F404530A134}"/>
                </a:ext>
              </a:extLst>
            </p:cNvPr>
            <p:cNvSpPr/>
            <p:nvPr/>
          </p:nvSpPr>
          <p:spPr>
            <a:xfrm>
              <a:off x="4602458" y="1484784"/>
              <a:ext cx="25968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Uso eficiente de energía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54621719-46B1-0B8D-7944-070C31E67D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" t="14352" r="31458" b="11469"/>
            <a:stretch/>
          </p:blipFill>
          <p:spPr bwMode="auto">
            <a:xfrm>
              <a:off x="482997" y="1607895"/>
              <a:ext cx="3973006" cy="2901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7 Rectángulo">
              <a:extLst>
                <a:ext uri="{FF2B5EF4-FFF2-40B4-BE49-F238E27FC236}">
                  <a16:creationId xmlns:a16="http://schemas.microsoft.com/office/drawing/2014/main" xmlns="" id="{1ED15CE1-4A83-868C-375C-590F3225F313}"/>
                </a:ext>
              </a:extLst>
            </p:cNvPr>
            <p:cNvSpPr/>
            <p:nvPr/>
          </p:nvSpPr>
          <p:spPr>
            <a:xfrm>
              <a:off x="4680520" y="2780928"/>
              <a:ext cx="2404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Pilotaje Automático</a:t>
              </a:r>
            </a:p>
          </p:txBody>
        </p:sp>
        <p:sp>
          <p:nvSpPr>
            <p:cNvPr id="6" name="8 Rectángulo">
              <a:extLst>
                <a:ext uri="{FF2B5EF4-FFF2-40B4-BE49-F238E27FC236}">
                  <a16:creationId xmlns:a16="http://schemas.microsoft.com/office/drawing/2014/main" xmlns="" id="{5E7ABBA2-A589-BC3D-C9E4-99B445BF0C1D}"/>
                </a:ext>
              </a:extLst>
            </p:cNvPr>
            <p:cNvSpPr/>
            <p:nvPr/>
          </p:nvSpPr>
          <p:spPr>
            <a:xfrm>
              <a:off x="4680520" y="3645024"/>
              <a:ext cx="30714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 panose="020B0A04020102020204" pitchFamily="34" charset="0"/>
                </a:rPr>
                <a:t>Mejora de Infraestructura</a:t>
              </a:r>
            </a:p>
          </p:txBody>
        </p:sp>
        <p:sp>
          <p:nvSpPr>
            <p:cNvPr id="7" name="9 Rectángulo">
              <a:extLst>
                <a:ext uri="{FF2B5EF4-FFF2-40B4-BE49-F238E27FC236}">
                  <a16:creationId xmlns:a16="http://schemas.microsoft.com/office/drawing/2014/main" xmlns="" id="{200A9733-67EC-C04F-1AE9-229707058FCB}"/>
                </a:ext>
              </a:extLst>
            </p:cNvPr>
            <p:cNvSpPr/>
            <p:nvPr/>
          </p:nvSpPr>
          <p:spPr>
            <a:xfrm>
              <a:off x="4608512" y="1772816"/>
              <a:ext cx="39757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400" dirty="0">
                  <a:latin typeface="Arial" panose="020B0604020202020204" pitchFamily="34" charset="0"/>
                  <a:cs typeface="Arial" panose="020B0604020202020204" pitchFamily="34" charset="0"/>
                </a:rPr>
                <a:t>Modernización de la Subestación Buen tono</a:t>
              </a:r>
            </a:p>
          </p:txBody>
        </p:sp>
        <p:sp>
          <p:nvSpPr>
            <p:cNvPr id="8" name="10 Rectángulo">
              <a:extLst>
                <a:ext uri="{FF2B5EF4-FFF2-40B4-BE49-F238E27FC236}">
                  <a16:creationId xmlns:a16="http://schemas.microsoft.com/office/drawing/2014/main" xmlns="" id="{4D064F5D-B9EA-187D-2E06-7035D64459A9}"/>
                </a:ext>
              </a:extLst>
            </p:cNvPr>
            <p:cNvSpPr/>
            <p:nvPr/>
          </p:nvSpPr>
          <p:spPr>
            <a:xfrm>
              <a:off x="4608512" y="2132856"/>
              <a:ext cx="4572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400" dirty="0">
                  <a:latin typeface="Arial" panose="020B0604020202020204" pitchFamily="34" charset="0"/>
                  <a:cs typeface="Arial" panose="020B0604020202020204" pitchFamily="34" charset="0"/>
                </a:rPr>
                <a:t>Nuevo esquema de contratación de energía eléctrica</a:t>
              </a:r>
            </a:p>
          </p:txBody>
        </p:sp>
        <p:sp>
          <p:nvSpPr>
            <p:cNvPr id="9" name="11 Rectángulo">
              <a:extLst>
                <a:ext uri="{FF2B5EF4-FFF2-40B4-BE49-F238E27FC236}">
                  <a16:creationId xmlns:a16="http://schemas.microsoft.com/office/drawing/2014/main" xmlns="" id="{28DA4850-8816-EEAD-807F-E6777B4B00A5}"/>
                </a:ext>
              </a:extLst>
            </p:cNvPr>
            <p:cNvSpPr/>
            <p:nvPr/>
          </p:nvSpPr>
          <p:spPr>
            <a:xfrm>
              <a:off x="4680520" y="3131676"/>
              <a:ext cx="201689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CBTC</a:t>
              </a:r>
              <a:r>
                <a:rPr lang="es-MX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-Líneas 1 y B</a:t>
              </a:r>
            </a:p>
          </p:txBody>
        </p:sp>
        <p:sp>
          <p:nvSpPr>
            <p:cNvPr id="10" name="12 Rectángulo">
              <a:extLst>
                <a:ext uri="{FF2B5EF4-FFF2-40B4-BE49-F238E27FC236}">
                  <a16:creationId xmlns:a16="http://schemas.microsoft.com/office/drawing/2014/main" xmlns="" id="{AED17443-CEEE-CFCB-2B88-60EAFD9BD30A}"/>
                </a:ext>
              </a:extLst>
            </p:cNvPr>
            <p:cNvSpPr/>
            <p:nvPr/>
          </p:nvSpPr>
          <p:spPr>
            <a:xfrm>
              <a:off x="4824536" y="3995772"/>
              <a:ext cx="2611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Cambio de vías en Línea 1</a:t>
              </a:r>
            </a:p>
          </p:txBody>
        </p:sp>
        <p:sp>
          <p:nvSpPr>
            <p:cNvPr id="11" name="13 Rectángulo">
              <a:extLst>
                <a:ext uri="{FF2B5EF4-FFF2-40B4-BE49-F238E27FC236}">
                  <a16:creationId xmlns:a16="http://schemas.microsoft.com/office/drawing/2014/main" xmlns="" id="{3920D668-9FD1-04B1-3445-71F9792383D9}"/>
                </a:ext>
              </a:extLst>
            </p:cNvPr>
            <p:cNvSpPr/>
            <p:nvPr/>
          </p:nvSpPr>
          <p:spPr>
            <a:xfrm>
              <a:off x="4824536" y="4222829"/>
              <a:ext cx="4572000" cy="52322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Modernización del Taller Zaragoza y Patio de maniobras</a:t>
              </a:r>
            </a:p>
          </p:txBody>
        </p:sp>
        <p:sp>
          <p:nvSpPr>
            <p:cNvPr id="12" name="14 Rectángulo">
              <a:extLst>
                <a:ext uri="{FF2B5EF4-FFF2-40B4-BE49-F238E27FC236}">
                  <a16:creationId xmlns:a16="http://schemas.microsoft.com/office/drawing/2014/main" xmlns="" id="{17C297A2-EE43-B09D-A37C-EBDFB8ECF5F1}"/>
                </a:ext>
              </a:extLst>
            </p:cNvPr>
            <p:cNvSpPr/>
            <p:nvPr/>
          </p:nvSpPr>
          <p:spPr>
            <a:xfrm>
              <a:off x="4824536" y="4797152"/>
              <a:ext cx="230383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Complejo Observatorio</a:t>
              </a:r>
            </a:p>
          </p:txBody>
        </p:sp>
        <p:sp>
          <p:nvSpPr>
            <p:cNvPr id="13" name="15 Rectángulo">
              <a:extLst>
                <a:ext uri="{FF2B5EF4-FFF2-40B4-BE49-F238E27FC236}">
                  <a16:creationId xmlns:a16="http://schemas.microsoft.com/office/drawing/2014/main" xmlns="" id="{22302774-612A-5A77-4CD6-FA1124F0B9AB}"/>
                </a:ext>
              </a:extLst>
            </p:cNvPr>
            <p:cNvSpPr/>
            <p:nvPr/>
          </p:nvSpPr>
          <p:spPr>
            <a:xfrm>
              <a:off x="4824536" y="5137447"/>
              <a:ext cx="206498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Red contra incendio</a:t>
              </a:r>
            </a:p>
          </p:txBody>
        </p:sp>
        <p:sp>
          <p:nvSpPr>
            <p:cNvPr id="14" name="16 Rectángulo">
              <a:extLst>
                <a:ext uri="{FF2B5EF4-FFF2-40B4-BE49-F238E27FC236}">
                  <a16:creationId xmlns:a16="http://schemas.microsoft.com/office/drawing/2014/main" xmlns="" id="{5A045994-79E7-279D-9C1A-7B2DD335654E}"/>
                </a:ext>
              </a:extLst>
            </p:cNvPr>
            <p:cNvSpPr/>
            <p:nvPr/>
          </p:nvSpPr>
          <p:spPr>
            <a:xfrm>
              <a:off x="4824536" y="5507940"/>
              <a:ext cx="31406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MX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Instalación de servicios sanitarios</a:t>
              </a:r>
            </a:p>
          </p:txBody>
        </p:sp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xmlns="" id="{13173B53-E0C8-BFDB-27FA-3F4ED3F1E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6148" y="980169"/>
              <a:ext cx="1332433" cy="69676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xmlns="" id="{8EBACF42-1248-B075-5A55-F5B68BC49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950" y="2656076"/>
              <a:ext cx="1476115" cy="870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xmlns="" id="{BA06015D-49D2-D400-4CD3-9EEE672039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870"/>
            <a:stretch/>
          </p:blipFill>
          <p:spPr bwMode="auto">
            <a:xfrm>
              <a:off x="5446968" y="864693"/>
              <a:ext cx="1660932" cy="6417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513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6ACA7F4A-6D4F-EF11-06F7-2001A5A29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1" t="19682" r="15071" b="11357"/>
          <a:stretch/>
        </p:blipFill>
        <p:spPr bwMode="auto">
          <a:xfrm>
            <a:off x="874643" y="1364521"/>
            <a:ext cx="10628243" cy="549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7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xmlns="" id="{F53BF299-8890-254B-4D82-2F28DA957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4" t="40556" r="6523" b="40380"/>
          <a:stretch/>
        </p:blipFill>
        <p:spPr bwMode="auto">
          <a:xfrm>
            <a:off x="1666786" y="1374588"/>
            <a:ext cx="3674838" cy="104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D9195180-1F2A-C934-7C84-11032E82C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722420" y="1979701"/>
            <a:ext cx="864099" cy="5658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3 Rectángulo">
            <a:extLst>
              <a:ext uri="{FF2B5EF4-FFF2-40B4-BE49-F238E27FC236}">
                <a16:creationId xmlns:a16="http://schemas.microsoft.com/office/drawing/2014/main" xmlns="" id="{CB54D91B-9BC5-88B7-B22A-BB755CC02254}"/>
              </a:ext>
            </a:extLst>
          </p:cNvPr>
          <p:cNvSpPr/>
          <p:nvPr/>
        </p:nvSpPr>
        <p:spPr>
          <a:xfrm>
            <a:off x="1759650" y="2372840"/>
            <a:ext cx="3581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Suministro y puesta en servicio del Lote de </a:t>
            </a:r>
            <a:r>
              <a:rPr lang="es-MX" sz="14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r>
            <a:r>
              <a:rPr lang="es-MX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Trenes Nuev</a:t>
            </a:r>
            <a:r>
              <a:rPr lang="es-MX" sz="200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s-MX" sz="140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de rodadura neumática, de 9 carros cada uno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30C4B843-F061-B816-EBCA-C451112E0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3" t="16211" r="3990" b="18351"/>
          <a:stretch/>
        </p:blipFill>
        <p:spPr bwMode="auto">
          <a:xfrm>
            <a:off x="1176718" y="5199073"/>
            <a:ext cx="5917400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4 Rectángulo">
            <a:extLst>
              <a:ext uri="{FF2B5EF4-FFF2-40B4-BE49-F238E27FC236}">
                <a16:creationId xmlns:a16="http://schemas.microsoft.com/office/drawing/2014/main" xmlns="" id="{DA27A643-5E85-A622-0760-F13C7ED246A1}"/>
              </a:ext>
            </a:extLst>
          </p:cNvPr>
          <p:cNvSpPr/>
          <p:nvPr/>
        </p:nvSpPr>
        <p:spPr>
          <a:xfrm>
            <a:off x="7561205" y="1257282"/>
            <a:ext cx="32002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>
                <a:latin typeface="Arial" panose="020B0604020202020204" pitchFamily="34" charset="0"/>
                <a:cs typeface="Arial" panose="020B0604020202020204" pitchFamily="34" charset="0"/>
              </a:rPr>
              <a:t>Modernización del sistema de pilotaje automático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5 Rectángulo">
            <a:extLst>
              <a:ext uri="{FF2B5EF4-FFF2-40B4-BE49-F238E27FC236}">
                <a16:creationId xmlns:a16="http://schemas.microsoft.com/office/drawing/2014/main" xmlns="" id="{4AB6A191-863B-B1E4-6E73-902237263969}"/>
              </a:ext>
            </a:extLst>
          </p:cNvPr>
          <p:cNvSpPr/>
          <p:nvPr/>
        </p:nvSpPr>
        <p:spPr>
          <a:xfrm>
            <a:off x="7458752" y="1822868"/>
            <a:ext cx="358197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El actual sistema de </a:t>
            </a:r>
            <a:r>
              <a:rPr lang="es-MX" sz="16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Pilotaje Automático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MX" sz="1400" dirty="0" err="1">
                <a:latin typeface="Arial" panose="020B0604020202020204" pitchFamily="34" charset="0"/>
                <a:cs typeface="Arial" panose="020B0604020202020204" pitchFamily="34" charset="0"/>
              </a:rPr>
              <a:t>PA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135) se sustituiría por uno de tipo Control de Trenes a Base de Telecomunicaciones Continuas </a:t>
            </a:r>
            <a:r>
              <a:rPr lang="es-MX" sz="2000" b="1" dirty="0" err="1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CBTC</a:t>
            </a:r>
            <a:endParaRPr lang="es-MX" sz="20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6 Rectángulo">
            <a:extLst>
              <a:ext uri="{FF2B5EF4-FFF2-40B4-BE49-F238E27FC236}">
                <a16:creationId xmlns:a16="http://schemas.microsoft.com/office/drawing/2014/main" xmlns="" id="{38C3A911-E208-856B-3E6A-1A7E12BD4AD9}"/>
              </a:ext>
            </a:extLst>
          </p:cNvPr>
          <p:cNvSpPr/>
          <p:nvPr/>
        </p:nvSpPr>
        <p:spPr>
          <a:xfrm>
            <a:off x="1416798" y="5434187"/>
            <a:ext cx="42676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Rehabilitación, Modernización, Mantenimiento y Conservación de Vías, e Instalaciones Eléctricas, Electrónicas y Electromecánicas</a:t>
            </a:r>
          </a:p>
        </p:txBody>
      </p:sp>
      <p:sp>
        <p:nvSpPr>
          <p:cNvPr id="10" name="8 Abrir llave">
            <a:extLst>
              <a:ext uri="{FF2B5EF4-FFF2-40B4-BE49-F238E27FC236}">
                <a16:creationId xmlns:a16="http://schemas.microsoft.com/office/drawing/2014/main" xmlns="" id="{464A3393-0430-7637-A51F-675AE9B30FCD}"/>
              </a:ext>
            </a:extLst>
          </p:cNvPr>
          <p:cNvSpPr/>
          <p:nvPr/>
        </p:nvSpPr>
        <p:spPr>
          <a:xfrm>
            <a:off x="4305269" y="3320762"/>
            <a:ext cx="632249" cy="1008112"/>
          </a:xfrm>
          <a:prstGeom prst="leftBrac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9 Rectángulo">
            <a:extLst>
              <a:ext uri="{FF2B5EF4-FFF2-40B4-BE49-F238E27FC236}">
                <a16:creationId xmlns:a16="http://schemas.microsoft.com/office/drawing/2014/main" xmlns="" id="{2E0A0C8C-C74A-435A-33CC-60D414549CB8}"/>
              </a:ext>
            </a:extLst>
          </p:cNvPr>
          <p:cNvSpPr/>
          <p:nvPr/>
        </p:nvSpPr>
        <p:spPr>
          <a:xfrm>
            <a:off x="4719936" y="3392770"/>
            <a:ext cx="1659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</a:p>
        </p:txBody>
      </p:sp>
      <p:sp>
        <p:nvSpPr>
          <p:cNvPr id="12" name="14 Rectángulo">
            <a:extLst>
              <a:ext uri="{FF2B5EF4-FFF2-40B4-BE49-F238E27FC236}">
                <a16:creationId xmlns:a16="http://schemas.microsoft.com/office/drawing/2014/main" xmlns="" id="{EBBE415F-E6ED-CEDB-82BA-754F48AAEAAF}"/>
              </a:ext>
            </a:extLst>
          </p:cNvPr>
          <p:cNvSpPr/>
          <p:nvPr/>
        </p:nvSpPr>
        <p:spPr>
          <a:xfrm>
            <a:off x="4779692" y="3815526"/>
            <a:ext cx="2335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de Datos </a:t>
            </a:r>
          </a:p>
        </p:txBody>
      </p:sp>
      <p:sp>
        <p:nvSpPr>
          <p:cNvPr id="13" name="11 Rectángulo">
            <a:extLst>
              <a:ext uri="{FF2B5EF4-FFF2-40B4-BE49-F238E27FC236}">
                <a16:creationId xmlns:a16="http://schemas.microsoft.com/office/drawing/2014/main" xmlns="" id="{6BD64590-18FC-E404-412F-D4E15851FFE8}"/>
              </a:ext>
            </a:extLst>
          </p:cNvPr>
          <p:cNvSpPr/>
          <p:nvPr/>
        </p:nvSpPr>
        <p:spPr>
          <a:xfrm>
            <a:off x="9343701" y="3517385"/>
            <a:ext cx="25089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Sistema de Gestión de Mantenimiento de la Línea 1</a:t>
            </a:r>
          </a:p>
        </p:txBody>
      </p:sp>
      <p:pic>
        <p:nvPicPr>
          <p:cNvPr id="15" name="Picture 2" descr="http://www.metro.df.gob.mx/focalizado/mantenimiento3.jpg">
            <a:extLst>
              <a:ext uri="{FF2B5EF4-FFF2-40B4-BE49-F238E27FC236}">
                <a16:creationId xmlns:a16="http://schemas.microsoft.com/office/drawing/2014/main" xmlns="" id="{EB60D25E-EF46-6867-B4F7-3F608C1D6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937" y="3381067"/>
            <a:ext cx="921803" cy="908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13 Rectángulo">
            <a:extLst>
              <a:ext uri="{FF2B5EF4-FFF2-40B4-BE49-F238E27FC236}">
                <a16:creationId xmlns:a16="http://schemas.microsoft.com/office/drawing/2014/main" xmlns="" id="{7BD4B2E3-0E9D-7B0E-F286-499FF7B95F31}"/>
              </a:ext>
            </a:extLst>
          </p:cNvPr>
          <p:cNvSpPr/>
          <p:nvPr/>
        </p:nvSpPr>
        <p:spPr>
          <a:xfrm>
            <a:off x="1887084" y="3640732"/>
            <a:ext cx="25762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  <a:endParaRPr lang="es-MX" sz="2000" dirty="0"/>
          </a:p>
        </p:txBody>
      </p:sp>
      <p:grpSp>
        <p:nvGrpSpPr>
          <p:cNvPr id="17" name="10 Grupo">
            <a:extLst>
              <a:ext uri="{FF2B5EF4-FFF2-40B4-BE49-F238E27FC236}">
                <a16:creationId xmlns:a16="http://schemas.microsoft.com/office/drawing/2014/main" xmlns="" id="{914A2DEB-E4A6-EBB6-BBF8-D7BF48FA153C}"/>
              </a:ext>
            </a:extLst>
          </p:cNvPr>
          <p:cNvGrpSpPr/>
          <p:nvPr/>
        </p:nvGrpSpPr>
        <p:grpSpPr>
          <a:xfrm>
            <a:off x="648307" y="1480003"/>
            <a:ext cx="856423" cy="739244"/>
            <a:chOff x="460858" y="1033493"/>
            <a:chExt cx="796420" cy="739323"/>
          </a:xfrm>
        </p:grpSpPr>
        <p:sp>
          <p:nvSpPr>
            <p:cNvPr id="25" name="2 Elipse">
              <a:extLst>
                <a:ext uri="{FF2B5EF4-FFF2-40B4-BE49-F238E27FC236}">
                  <a16:creationId xmlns:a16="http://schemas.microsoft.com/office/drawing/2014/main" xmlns="" id="{CB2B4DEE-1678-A6E5-EE74-3B58FF349C21}"/>
                </a:ext>
              </a:extLst>
            </p:cNvPr>
            <p:cNvSpPr/>
            <p:nvPr/>
          </p:nvSpPr>
          <p:spPr>
            <a:xfrm>
              <a:off x="460858" y="1033493"/>
              <a:ext cx="796420" cy="739323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4000" dirty="0">
                  <a:solidFill>
                    <a:schemeClr val="bg1"/>
                  </a:solidFill>
                  <a:latin typeface="MetroDF" panose="00000400000000000000" pitchFamily="2" charset="0"/>
                </a:rPr>
                <a:t>1</a:t>
              </a:r>
            </a:p>
            <a:p>
              <a:pPr algn="ctr"/>
              <a:endParaRPr lang="es-ES_tradnl" sz="4000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  <a:p>
              <a:pPr algn="ctr"/>
              <a:endParaRPr lang="es-MX" sz="4000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  <a:p>
              <a:pPr algn="ctr"/>
              <a:endParaRPr lang="es-MX" dirty="0"/>
            </a:p>
          </p:txBody>
        </p:sp>
        <p:sp>
          <p:nvSpPr>
            <p:cNvPr id="26" name="7 CuadroTexto">
              <a:extLst>
                <a:ext uri="{FF2B5EF4-FFF2-40B4-BE49-F238E27FC236}">
                  <a16:creationId xmlns:a16="http://schemas.microsoft.com/office/drawing/2014/main" xmlns="" id="{597A2115-A044-7FD3-E43F-04386D782C09}"/>
                </a:ext>
              </a:extLst>
            </p:cNvPr>
            <p:cNvSpPr txBox="1"/>
            <p:nvPr/>
          </p:nvSpPr>
          <p:spPr>
            <a:xfrm>
              <a:off x="611560" y="1116033"/>
              <a:ext cx="403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3200" b="1" dirty="0">
                  <a:solidFill>
                    <a:schemeClr val="bg1"/>
                  </a:solidFill>
                  <a:latin typeface="MetroDF" panose="00000400000000000000" pitchFamily="2" charset="0"/>
                </a:rPr>
                <a:t>1</a:t>
              </a:r>
              <a:endParaRPr lang="es-MX" sz="3200" b="1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</p:txBody>
        </p:sp>
      </p:grpSp>
      <p:grpSp>
        <p:nvGrpSpPr>
          <p:cNvPr id="18" name="19 Grupo">
            <a:extLst>
              <a:ext uri="{FF2B5EF4-FFF2-40B4-BE49-F238E27FC236}">
                <a16:creationId xmlns:a16="http://schemas.microsoft.com/office/drawing/2014/main" xmlns="" id="{A1C9428B-DCAA-7618-82FC-67A034F27682}"/>
              </a:ext>
            </a:extLst>
          </p:cNvPr>
          <p:cNvGrpSpPr/>
          <p:nvPr/>
        </p:nvGrpSpPr>
        <p:grpSpPr>
          <a:xfrm>
            <a:off x="6706830" y="1309720"/>
            <a:ext cx="874096" cy="739323"/>
            <a:chOff x="460858" y="1033493"/>
            <a:chExt cx="796420" cy="739323"/>
          </a:xfrm>
        </p:grpSpPr>
        <p:sp>
          <p:nvSpPr>
            <p:cNvPr id="23" name="20 Elipse">
              <a:extLst>
                <a:ext uri="{FF2B5EF4-FFF2-40B4-BE49-F238E27FC236}">
                  <a16:creationId xmlns:a16="http://schemas.microsoft.com/office/drawing/2014/main" xmlns="" id="{123BD15F-6539-8B23-448C-D9111D16B1FC}"/>
                </a:ext>
              </a:extLst>
            </p:cNvPr>
            <p:cNvSpPr/>
            <p:nvPr/>
          </p:nvSpPr>
          <p:spPr>
            <a:xfrm>
              <a:off x="460858" y="1033493"/>
              <a:ext cx="796420" cy="739323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4000" dirty="0">
                  <a:solidFill>
                    <a:schemeClr val="bg1"/>
                  </a:solidFill>
                  <a:latin typeface="MetroDF" panose="00000400000000000000" pitchFamily="2" charset="0"/>
                </a:rPr>
                <a:t>1</a:t>
              </a:r>
            </a:p>
            <a:p>
              <a:pPr algn="ctr"/>
              <a:endParaRPr lang="es-ES_tradnl" sz="4000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  <a:p>
              <a:pPr algn="ctr"/>
              <a:endParaRPr lang="es-MX" sz="4000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  <a:p>
              <a:pPr algn="ctr"/>
              <a:endParaRPr lang="es-MX" dirty="0"/>
            </a:p>
          </p:txBody>
        </p:sp>
        <p:sp>
          <p:nvSpPr>
            <p:cNvPr id="24" name="21 CuadroTexto">
              <a:extLst>
                <a:ext uri="{FF2B5EF4-FFF2-40B4-BE49-F238E27FC236}">
                  <a16:creationId xmlns:a16="http://schemas.microsoft.com/office/drawing/2014/main" xmlns="" id="{CA352548-6B1B-E76F-2FCB-38232775EA00}"/>
                </a:ext>
              </a:extLst>
            </p:cNvPr>
            <p:cNvSpPr txBox="1"/>
            <p:nvPr/>
          </p:nvSpPr>
          <p:spPr>
            <a:xfrm>
              <a:off x="611560" y="1116033"/>
              <a:ext cx="403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3200" b="1" dirty="0">
                  <a:solidFill>
                    <a:schemeClr val="bg1"/>
                  </a:solidFill>
                  <a:latin typeface="MetroDF" panose="00000400000000000000" pitchFamily="2" charset="0"/>
                </a:rPr>
                <a:t>2</a:t>
              </a:r>
              <a:endParaRPr lang="es-MX" sz="3200" b="1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</p:txBody>
        </p:sp>
      </p:grpSp>
      <p:grpSp>
        <p:nvGrpSpPr>
          <p:cNvPr id="19" name="22 Grupo">
            <a:extLst>
              <a:ext uri="{FF2B5EF4-FFF2-40B4-BE49-F238E27FC236}">
                <a16:creationId xmlns:a16="http://schemas.microsoft.com/office/drawing/2014/main" xmlns="" id="{2E95E6B5-521D-EBEE-D113-F67513B46DE4}"/>
              </a:ext>
            </a:extLst>
          </p:cNvPr>
          <p:cNvGrpSpPr/>
          <p:nvPr/>
        </p:nvGrpSpPr>
        <p:grpSpPr>
          <a:xfrm>
            <a:off x="375072" y="4269092"/>
            <a:ext cx="874096" cy="739323"/>
            <a:chOff x="460858" y="1033493"/>
            <a:chExt cx="796420" cy="739323"/>
          </a:xfrm>
        </p:grpSpPr>
        <p:sp>
          <p:nvSpPr>
            <p:cNvPr id="21" name="23 Elipse">
              <a:extLst>
                <a:ext uri="{FF2B5EF4-FFF2-40B4-BE49-F238E27FC236}">
                  <a16:creationId xmlns:a16="http://schemas.microsoft.com/office/drawing/2014/main" xmlns="" id="{C581D0DF-7341-8027-0D9F-A450B90FB3C6}"/>
                </a:ext>
              </a:extLst>
            </p:cNvPr>
            <p:cNvSpPr/>
            <p:nvPr/>
          </p:nvSpPr>
          <p:spPr>
            <a:xfrm>
              <a:off x="460858" y="1033493"/>
              <a:ext cx="796420" cy="739323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4000" dirty="0">
                  <a:solidFill>
                    <a:schemeClr val="bg1"/>
                  </a:solidFill>
                  <a:latin typeface="MetroDF" panose="00000400000000000000" pitchFamily="2" charset="0"/>
                </a:rPr>
                <a:t>1</a:t>
              </a:r>
            </a:p>
            <a:p>
              <a:pPr algn="ctr"/>
              <a:endParaRPr lang="es-ES_tradnl" sz="4000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  <a:p>
              <a:pPr algn="ctr"/>
              <a:endParaRPr lang="es-MX" sz="4000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  <a:p>
              <a:pPr algn="ctr"/>
              <a:endParaRPr lang="es-MX" dirty="0"/>
            </a:p>
          </p:txBody>
        </p:sp>
        <p:sp>
          <p:nvSpPr>
            <p:cNvPr id="22" name="24 CuadroTexto">
              <a:extLst>
                <a:ext uri="{FF2B5EF4-FFF2-40B4-BE49-F238E27FC236}">
                  <a16:creationId xmlns:a16="http://schemas.microsoft.com/office/drawing/2014/main" xmlns="" id="{833EC3C6-F5BF-5AC4-31F5-587FEC27EAD7}"/>
                </a:ext>
              </a:extLst>
            </p:cNvPr>
            <p:cNvSpPr txBox="1"/>
            <p:nvPr/>
          </p:nvSpPr>
          <p:spPr>
            <a:xfrm>
              <a:off x="611560" y="1116033"/>
              <a:ext cx="403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3200" b="1" dirty="0">
                  <a:solidFill>
                    <a:schemeClr val="bg1"/>
                  </a:solidFill>
                  <a:latin typeface="MetroDF" panose="00000400000000000000" pitchFamily="2" charset="0"/>
                </a:rPr>
                <a:t>3</a:t>
              </a:r>
              <a:endParaRPr lang="es-MX" sz="3200" b="1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</p:txBody>
        </p:sp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xmlns="" id="{9BBF8189-5F2D-6136-F213-FA6AA62ED9F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105" t="37746" r="26869" b="6868"/>
          <a:stretch/>
        </p:blipFill>
        <p:spPr>
          <a:xfrm>
            <a:off x="10275775" y="665167"/>
            <a:ext cx="1639593" cy="1085693"/>
          </a:xfrm>
          <a:prstGeom prst="rect">
            <a:avLst/>
          </a:prstGeom>
        </p:spPr>
      </p:pic>
      <p:pic>
        <p:nvPicPr>
          <p:cNvPr id="31" name="Picture 2" descr="IMG_20190115_083942">
            <a:extLst>
              <a:ext uri="{FF2B5EF4-FFF2-40B4-BE49-F238E27FC236}">
                <a16:creationId xmlns:a16="http://schemas.microsoft.com/office/drawing/2014/main" xmlns="" id="{E8BF7D90-2515-4AEF-D1CA-40DD457CB7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2740" y="4860871"/>
            <a:ext cx="1404407" cy="1053382"/>
          </a:xfrm>
          <a:prstGeom prst="rect">
            <a:avLst/>
          </a:prstGeom>
        </p:spPr>
      </p:pic>
      <p:grpSp>
        <p:nvGrpSpPr>
          <p:cNvPr id="32" name="26 Grupo">
            <a:extLst>
              <a:ext uri="{FF2B5EF4-FFF2-40B4-BE49-F238E27FC236}">
                <a16:creationId xmlns:a16="http://schemas.microsoft.com/office/drawing/2014/main" xmlns="" id="{BD87B77E-CE94-DCB2-10D2-4B804AC1C671}"/>
              </a:ext>
            </a:extLst>
          </p:cNvPr>
          <p:cNvGrpSpPr/>
          <p:nvPr/>
        </p:nvGrpSpPr>
        <p:grpSpPr>
          <a:xfrm>
            <a:off x="10743324" y="5129739"/>
            <a:ext cx="796420" cy="739323"/>
            <a:chOff x="460858" y="1033493"/>
            <a:chExt cx="796420" cy="739323"/>
          </a:xfrm>
        </p:grpSpPr>
        <p:sp>
          <p:nvSpPr>
            <p:cNvPr id="33" name="27 Elipse">
              <a:extLst>
                <a:ext uri="{FF2B5EF4-FFF2-40B4-BE49-F238E27FC236}">
                  <a16:creationId xmlns:a16="http://schemas.microsoft.com/office/drawing/2014/main" xmlns="" id="{8644832E-2D5D-8BFE-4274-9B2EE3CF294F}"/>
                </a:ext>
              </a:extLst>
            </p:cNvPr>
            <p:cNvSpPr/>
            <p:nvPr/>
          </p:nvSpPr>
          <p:spPr>
            <a:xfrm>
              <a:off x="460858" y="1033493"/>
              <a:ext cx="796420" cy="739323"/>
            </a:xfrm>
            <a:prstGeom prst="ellipse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sz="4000" dirty="0">
                  <a:solidFill>
                    <a:schemeClr val="bg1"/>
                  </a:solidFill>
                  <a:latin typeface="MetroDF" panose="00000400000000000000" pitchFamily="2" charset="0"/>
                </a:rPr>
                <a:t>1</a:t>
              </a:r>
            </a:p>
            <a:p>
              <a:pPr algn="ctr"/>
              <a:endParaRPr lang="es-ES_tradnl" sz="4000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  <a:p>
              <a:pPr algn="ctr"/>
              <a:endParaRPr lang="es-MX" sz="4000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  <a:p>
              <a:pPr algn="ctr"/>
              <a:endParaRPr lang="es-MX" dirty="0"/>
            </a:p>
          </p:txBody>
        </p:sp>
        <p:sp>
          <p:nvSpPr>
            <p:cNvPr id="34" name="28 CuadroTexto">
              <a:extLst>
                <a:ext uri="{FF2B5EF4-FFF2-40B4-BE49-F238E27FC236}">
                  <a16:creationId xmlns:a16="http://schemas.microsoft.com/office/drawing/2014/main" xmlns="" id="{AD7966D6-2185-DEAD-7B4F-863D7DC080C8}"/>
                </a:ext>
              </a:extLst>
            </p:cNvPr>
            <p:cNvSpPr txBox="1"/>
            <p:nvPr/>
          </p:nvSpPr>
          <p:spPr>
            <a:xfrm>
              <a:off x="611560" y="1116033"/>
              <a:ext cx="403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3200" b="1" dirty="0">
                  <a:solidFill>
                    <a:schemeClr val="bg1"/>
                  </a:solidFill>
                  <a:latin typeface="MetroDF" panose="00000400000000000000" pitchFamily="2" charset="0"/>
                </a:rPr>
                <a:t>4</a:t>
              </a:r>
              <a:endParaRPr lang="es-MX" sz="3200" b="1" dirty="0">
                <a:solidFill>
                  <a:schemeClr val="bg1"/>
                </a:solidFill>
                <a:latin typeface="MetroDF" panose="00000400000000000000" pitchFamily="2" charset="0"/>
              </a:endParaRPr>
            </a:p>
          </p:txBody>
        </p:sp>
      </p:grpSp>
      <p:sp>
        <p:nvSpPr>
          <p:cNvPr id="35" name="29 Rectángulo">
            <a:extLst>
              <a:ext uri="{FF2B5EF4-FFF2-40B4-BE49-F238E27FC236}">
                <a16:creationId xmlns:a16="http://schemas.microsoft.com/office/drawing/2014/main" xmlns="" id="{E58706CD-7E27-CF19-2256-43AFB2561FFB}"/>
              </a:ext>
            </a:extLst>
          </p:cNvPr>
          <p:cNvSpPr/>
          <p:nvPr/>
        </p:nvSpPr>
        <p:spPr>
          <a:xfrm>
            <a:off x="8871116" y="6046679"/>
            <a:ext cx="29158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400" b="1" dirty="0">
                <a:latin typeface="Arial" panose="020B0604020202020204" pitchFamily="34" charset="0"/>
                <a:cs typeface="Arial" panose="020B0604020202020204" pitchFamily="34" charset="0"/>
              </a:rPr>
              <a:t>Modernización y Rehabilitación del Puesto Central de Control 1</a:t>
            </a: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779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43 Rectángulo redondeado">
            <a:extLst>
              <a:ext uri="{FF2B5EF4-FFF2-40B4-BE49-F238E27FC236}">
                <a16:creationId xmlns:a16="http://schemas.microsoft.com/office/drawing/2014/main" xmlns="" id="{D49A04FB-6047-1F3B-20C0-4E8A9883757C}"/>
              </a:ext>
            </a:extLst>
          </p:cNvPr>
          <p:cNvSpPr/>
          <p:nvPr/>
        </p:nvSpPr>
        <p:spPr>
          <a:xfrm>
            <a:off x="1066325" y="1172588"/>
            <a:ext cx="5305756" cy="459559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" name="3 Grupo">
            <a:extLst>
              <a:ext uri="{FF2B5EF4-FFF2-40B4-BE49-F238E27FC236}">
                <a16:creationId xmlns:a16="http://schemas.microsoft.com/office/drawing/2014/main" xmlns="" id="{B7796120-E849-C985-ACEA-A1B779BC869C}"/>
              </a:ext>
            </a:extLst>
          </p:cNvPr>
          <p:cNvGrpSpPr/>
          <p:nvPr/>
        </p:nvGrpSpPr>
        <p:grpSpPr>
          <a:xfrm>
            <a:off x="1985936" y="1518061"/>
            <a:ext cx="9018922" cy="5244034"/>
            <a:chOff x="71194" y="219665"/>
            <a:chExt cx="11587396" cy="6171120"/>
          </a:xfrm>
        </p:grpSpPr>
        <p:pic>
          <p:nvPicPr>
            <p:cNvPr id="8" name="Imagen 2">
              <a:extLst>
                <a:ext uri="{FF2B5EF4-FFF2-40B4-BE49-F238E27FC236}">
                  <a16:creationId xmlns:a16="http://schemas.microsoft.com/office/drawing/2014/main" xmlns="" id="{3A2B9E6F-AB4C-1823-92CB-1B2CB91F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8000"/>
            </a:blip>
            <a:stretch>
              <a:fillRect/>
            </a:stretch>
          </p:blipFill>
          <p:spPr>
            <a:xfrm>
              <a:off x="5398679" y="219665"/>
              <a:ext cx="3293753" cy="6145661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xmlns="" id="{4F74199E-A7F8-29CE-715F-14F4ABFA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38000"/>
            </a:blip>
            <a:stretch>
              <a:fillRect/>
            </a:stretch>
          </p:blipFill>
          <p:spPr>
            <a:xfrm rot="10800000">
              <a:off x="2686953" y="245125"/>
              <a:ext cx="3293753" cy="6145660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xmlns="" id="{F44EAA47-AEE4-B849-F6F5-ADA616B8E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0286" y="1003245"/>
              <a:ext cx="528932" cy="528932"/>
            </a:xfrm>
            <a:prstGeom prst="rect">
              <a:avLst/>
            </a:prstGeom>
          </p:spPr>
        </p:pic>
        <p:pic>
          <p:nvPicPr>
            <p:cNvPr id="11" name="Imagen 3">
              <a:extLst>
                <a:ext uri="{FF2B5EF4-FFF2-40B4-BE49-F238E27FC236}">
                  <a16:creationId xmlns:a16="http://schemas.microsoft.com/office/drawing/2014/main" xmlns="" id="{A9785681-C98A-0CE0-2862-A7A5E3FB8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58442" y="2388060"/>
              <a:ext cx="379976" cy="379976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5C5F6133-D36E-7ECB-E612-E5771F09C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9924" y="5175810"/>
              <a:ext cx="491969" cy="491969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xmlns="" id="{203AA340-D074-8EE2-8DD0-78AF2091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65216" y="2240045"/>
              <a:ext cx="766859" cy="561857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xmlns="" id="{28643DC2-9834-97B5-A366-DA4D3F1DE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17750" y="5103916"/>
              <a:ext cx="552944" cy="552944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xmlns="" id="{4008E43F-8051-43F9-0B26-1DC947F77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79400" y="1035501"/>
              <a:ext cx="446483" cy="446483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xmlns="" id="{59F19947-D9F8-5C53-81B9-2FFD41CEF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05707" y="3940422"/>
              <a:ext cx="654370" cy="479440"/>
            </a:xfrm>
            <a:prstGeom prst="rect">
              <a:avLst/>
            </a:prstGeom>
          </p:spPr>
        </p:pic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xmlns="" id="{79FDBCE4-5ED8-A79A-8805-D3E39C3018E7}"/>
                </a:ext>
              </a:extLst>
            </p:cNvPr>
            <p:cNvCxnSpPr>
              <a:cxnSpLocks/>
            </p:cNvCxnSpPr>
            <p:nvPr/>
          </p:nvCxnSpPr>
          <p:spPr>
            <a:xfrm>
              <a:off x="6729492" y="1246436"/>
              <a:ext cx="1265154" cy="21275"/>
            </a:xfrm>
            <a:prstGeom prst="line">
              <a:avLst/>
            </a:prstGeom>
            <a:ln>
              <a:solidFill>
                <a:schemeClr val="dk1">
                  <a:alpha val="36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cto 20">
              <a:extLst>
                <a:ext uri="{FF2B5EF4-FFF2-40B4-BE49-F238E27FC236}">
                  <a16:creationId xmlns:a16="http://schemas.microsoft.com/office/drawing/2014/main" xmlns="" id="{3BE2B268-DF38-4ADF-E71D-5F17B2D54C92}"/>
                </a:ext>
              </a:extLst>
            </p:cNvPr>
            <p:cNvCxnSpPr>
              <a:cxnSpLocks/>
            </p:cNvCxnSpPr>
            <p:nvPr/>
          </p:nvCxnSpPr>
          <p:spPr>
            <a:xfrm>
              <a:off x="3340432" y="1195635"/>
              <a:ext cx="1050301" cy="0"/>
            </a:xfrm>
            <a:prstGeom prst="line">
              <a:avLst/>
            </a:prstGeom>
            <a:ln>
              <a:solidFill>
                <a:schemeClr val="dk1">
                  <a:alpha val="36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cto 21">
              <a:extLst>
                <a:ext uri="{FF2B5EF4-FFF2-40B4-BE49-F238E27FC236}">
                  <a16:creationId xmlns:a16="http://schemas.microsoft.com/office/drawing/2014/main" xmlns="" id="{43FE2E2C-D1B8-F6E8-A33D-D9F4FC289D12}"/>
                </a:ext>
              </a:extLst>
            </p:cNvPr>
            <p:cNvCxnSpPr>
              <a:cxnSpLocks/>
            </p:cNvCxnSpPr>
            <p:nvPr/>
          </p:nvCxnSpPr>
          <p:spPr>
            <a:xfrm>
              <a:off x="2384385" y="2488581"/>
              <a:ext cx="1015058" cy="0"/>
            </a:xfrm>
            <a:prstGeom prst="line">
              <a:avLst/>
            </a:prstGeom>
            <a:ln>
              <a:solidFill>
                <a:schemeClr val="dk1">
                  <a:alpha val="36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cto 22">
              <a:extLst>
                <a:ext uri="{FF2B5EF4-FFF2-40B4-BE49-F238E27FC236}">
                  <a16:creationId xmlns:a16="http://schemas.microsoft.com/office/drawing/2014/main" xmlns="" id="{F5C39FD8-F4F5-528A-F969-07FD6B1F8591}"/>
                </a:ext>
              </a:extLst>
            </p:cNvPr>
            <p:cNvCxnSpPr>
              <a:cxnSpLocks/>
            </p:cNvCxnSpPr>
            <p:nvPr/>
          </p:nvCxnSpPr>
          <p:spPr>
            <a:xfrm>
              <a:off x="2005488" y="4153405"/>
              <a:ext cx="1263850" cy="0"/>
            </a:xfrm>
            <a:prstGeom prst="line">
              <a:avLst/>
            </a:prstGeom>
            <a:ln>
              <a:solidFill>
                <a:schemeClr val="dk1">
                  <a:alpha val="36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cto 23">
              <a:extLst>
                <a:ext uri="{FF2B5EF4-FFF2-40B4-BE49-F238E27FC236}">
                  <a16:creationId xmlns:a16="http://schemas.microsoft.com/office/drawing/2014/main" xmlns="" id="{EAB7C32C-3485-190D-7413-102CDCFDF504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5361235"/>
              <a:ext cx="1402750" cy="0"/>
            </a:xfrm>
            <a:prstGeom prst="line">
              <a:avLst/>
            </a:prstGeom>
            <a:ln>
              <a:solidFill>
                <a:schemeClr val="dk1">
                  <a:alpha val="36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uadroTexto 26">
              <a:extLst>
                <a:ext uri="{FF2B5EF4-FFF2-40B4-BE49-F238E27FC236}">
                  <a16:creationId xmlns:a16="http://schemas.microsoft.com/office/drawing/2014/main" xmlns="" id="{7F650F2F-C45A-C23D-1743-CC17AB97076E}"/>
                </a:ext>
              </a:extLst>
            </p:cNvPr>
            <p:cNvSpPr txBox="1"/>
            <p:nvPr/>
          </p:nvSpPr>
          <p:spPr>
            <a:xfrm>
              <a:off x="1320745" y="1048852"/>
              <a:ext cx="2037960" cy="869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Arial" pitchFamily="34" charset="0"/>
                </a:rPr>
                <a:t>PROGRAMA GENERAL DE TRABAJAO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23" name="CuadroTexto 27">
              <a:extLst>
                <a:ext uri="{FF2B5EF4-FFF2-40B4-BE49-F238E27FC236}">
                  <a16:creationId xmlns:a16="http://schemas.microsoft.com/office/drawing/2014/main" xmlns="" id="{5B8F55F5-A53C-EB93-741B-F4F083B4B27F}"/>
                </a:ext>
              </a:extLst>
            </p:cNvPr>
            <p:cNvSpPr txBox="1"/>
            <p:nvPr/>
          </p:nvSpPr>
          <p:spPr>
            <a:xfrm>
              <a:off x="8007353" y="1121636"/>
              <a:ext cx="1629805" cy="9416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Arial" pitchFamily="34" charset="0"/>
                </a:rPr>
                <a:t>PLAN DE MIGRACIÓN</a:t>
              </a:r>
            </a:p>
            <a:p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PA 135- </a:t>
              </a:r>
              <a:r>
                <a:rPr lang="en-US" altLang="ko-KR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CBTC</a:t>
              </a:r>
              <a:r>
                <a:rPr kumimoji="0" lang="en-US" altLang="ko-KR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cs typeface="Arial" pitchFamily="34" charset="0"/>
                </a:rPr>
                <a:t> </a:t>
              </a:r>
              <a:endParaRPr lang="es-MX" b="1" dirty="0"/>
            </a:p>
          </p:txBody>
        </p:sp>
        <p:sp>
          <p:nvSpPr>
            <p:cNvPr id="24" name="CuadroTexto 28">
              <a:extLst>
                <a:ext uri="{FF2B5EF4-FFF2-40B4-BE49-F238E27FC236}">
                  <a16:creationId xmlns:a16="http://schemas.microsoft.com/office/drawing/2014/main" xmlns="" id="{0592250E-5977-0CB3-D188-A06F5E6D0479}"/>
                </a:ext>
              </a:extLst>
            </p:cNvPr>
            <p:cNvSpPr txBox="1"/>
            <p:nvPr/>
          </p:nvSpPr>
          <p:spPr>
            <a:xfrm>
              <a:off x="884714" y="2333469"/>
              <a:ext cx="1633412" cy="869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PLAN DETALLADO DE TRABAJO</a:t>
              </a:r>
              <a:endParaRPr lang="es-MX" sz="1400" b="1" dirty="0"/>
            </a:p>
          </p:txBody>
        </p:sp>
        <p:sp>
          <p:nvSpPr>
            <p:cNvPr id="25" name="CuadroTexto 29">
              <a:extLst>
                <a:ext uri="{FF2B5EF4-FFF2-40B4-BE49-F238E27FC236}">
                  <a16:creationId xmlns:a16="http://schemas.microsoft.com/office/drawing/2014/main" xmlns="" id="{8BAF9183-1DB3-1EF5-57E2-1636D368018B}"/>
                </a:ext>
              </a:extLst>
            </p:cNvPr>
            <p:cNvSpPr txBox="1"/>
            <p:nvPr/>
          </p:nvSpPr>
          <p:spPr>
            <a:xfrm>
              <a:off x="9044806" y="2456174"/>
              <a:ext cx="2313213" cy="3621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REFACCIONAMIENTO</a:t>
              </a:r>
              <a:endParaRPr lang="es-MX" sz="1400" dirty="0"/>
            </a:p>
          </p:txBody>
        </p:sp>
        <p:sp>
          <p:nvSpPr>
            <p:cNvPr id="26" name="CuadroTexto 30">
              <a:extLst>
                <a:ext uri="{FF2B5EF4-FFF2-40B4-BE49-F238E27FC236}">
                  <a16:creationId xmlns:a16="http://schemas.microsoft.com/office/drawing/2014/main" xmlns="" id="{0260F5E1-0900-2338-DC4D-193C7CE6D660}"/>
                </a:ext>
              </a:extLst>
            </p:cNvPr>
            <p:cNvSpPr txBox="1"/>
            <p:nvPr/>
          </p:nvSpPr>
          <p:spPr>
            <a:xfrm>
              <a:off x="8675085" y="3917585"/>
              <a:ext cx="2983505" cy="869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PLAN DE MANTENIMIENTO CORRECTIVO DE TRENES NUEVOS</a:t>
              </a:r>
              <a:endParaRPr lang="es-MX" sz="1400" b="1" dirty="0"/>
            </a:p>
          </p:txBody>
        </p:sp>
        <p:sp>
          <p:nvSpPr>
            <p:cNvPr id="27" name="CuadroTexto 31">
              <a:extLst>
                <a:ext uri="{FF2B5EF4-FFF2-40B4-BE49-F238E27FC236}">
                  <a16:creationId xmlns:a16="http://schemas.microsoft.com/office/drawing/2014/main" xmlns="" id="{788424F7-261E-E3AA-35B5-3DAB532BA61B}"/>
                </a:ext>
              </a:extLst>
            </p:cNvPr>
            <p:cNvSpPr txBox="1"/>
            <p:nvPr/>
          </p:nvSpPr>
          <p:spPr>
            <a:xfrm>
              <a:off x="71194" y="3986595"/>
              <a:ext cx="2446931" cy="13763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PROGRAMA DETALLADO DE DISEÑO Y FABRICACIÓN DE TRENES</a:t>
              </a:r>
              <a:endParaRPr lang="es-MX" sz="1400" b="1" dirty="0"/>
            </a:p>
          </p:txBody>
        </p:sp>
        <p:sp>
          <p:nvSpPr>
            <p:cNvPr id="28" name="CuadroTexto 32">
              <a:extLst>
                <a:ext uri="{FF2B5EF4-FFF2-40B4-BE49-F238E27FC236}">
                  <a16:creationId xmlns:a16="http://schemas.microsoft.com/office/drawing/2014/main" xmlns="" id="{60BB28CE-0160-0286-5B28-9D4183163EC7}"/>
                </a:ext>
              </a:extLst>
            </p:cNvPr>
            <p:cNvSpPr txBox="1"/>
            <p:nvPr/>
          </p:nvSpPr>
          <p:spPr>
            <a:xfrm>
              <a:off x="1828978" y="5273396"/>
              <a:ext cx="2131100" cy="4708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SUPERVISOR </a:t>
              </a:r>
              <a:r>
                <a:rPr 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PPS </a:t>
              </a:r>
              <a:endParaRPr lang="es-MX" sz="2000" b="1" dirty="0"/>
            </a:p>
          </p:txBody>
        </p:sp>
        <p:sp>
          <p:nvSpPr>
            <p:cNvPr id="29" name="CuadroTexto 33">
              <a:extLst>
                <a:ext uri="{FF2B5EF4-FFF2-40B4-BE49-F238E27FC236}">
                  <a16:creationId xmlns:a16="http://schemas.microsoft.com/office/drawing/2014/main" xmlns="" id="{C20D46DA-C335-0625-A085-99FC27E3F426}"/>
                </a:ext>
              </a:extLst>
            </p:cNvPr>
            <p:cNvSpPr txBox="1"/>
            <p:nvPr/>
          </p:nvSpPr>
          <p:spPr>
            <a:xfrm>
              <a:off x="8166213" y="5312481"/>
              <a:ext cx="2916552" cy="615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cs typeface="Arial" pitchFamily="34" charset="0"/>
                </a:rPr>
                <a:t>PLAN DE REHABILITACIÓN DE VÍA</a:t>
              </a:r>
              <a:endParaRPr lang="es-MX" sz="1400" b="1" dirty="0"/>
            </a:p>
          </p:txBody>
        </p:sp>
        <p:cxnSp>
          <p:nvCxnSpPr>
            <p:cNvPr id="30" name="Conector recto 43">
              <a:extLst>
                <a:ext uri="{FF2B5EF4-FFF2-40B4-BE49-F238E27FC236}">
                  <a16:creationId xmlns:a16="http://schemas.microsoft.com/office/drawing/2014/main" xmlns="" id="{0DB602FE-CD67-DF7E-CBF7-5E8F8AF33075}"/>
                </a:ext>
              </a:extLst>
            </p:cNvPr>
            <p:cNvCxnSpPr>
              <a:cxnSpLocks/>
            </p:cNvCxnSpPr>
            <p:nvPr/>
          </p:nvCxnSpPr>
          <p:spPr>
            <a:xfrm>
              <a:off x="8032830" y="2604328"/>
              <a:ext cx="1015058" cy="0"/>
            </a:xfrm>
            <a:prstGeom prst="line">
              <a:avLst/>
            </a:prstGeom>
            <a:ln>
              <a:solidFill>
                <a:schemeClr val="dk1">
                  <a:alpha val="36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cto 44">
              <a:extLst>
                <a:ext uri="{FF2B5EF4-FFF2-40B4-BE49-F238E27FC236}">
                  <a16:creationId xmlns:a16="http://schemas.microsoft.com/office/drawing/2014/main" xmlns="" id="{F09D8ADD-46DA-AD40-CB64-EB4D22A8F1BA}"/>
                </a:ext>
              </a:extLst>
            </p:cNvPr>
            <p:cNvCxnSpPr>
              <a:cxnSpLocks/>
            </p:cNvCxnSpPr>
            <p:nvPr/>
          </p:nvCxnSpPr>
          <p:spPr>
            <a:xfrm>
              <a:off x="7978024" y="4196313"/>
              <a:ext cx="1263850" cy="0"/>
            </a:xfrm>
            <a:prstGeom prst="line">
              <a:avLst/>
            </a:prstGeom>
            <a:ln>
              <a:solidFill>
                <a:schemeClr val="dk1">
                  <a:alpha val="36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45">
              <a:extLst>
                <a:ext uri="{FF2B5EF4-FFF2-40B4-BE49-F238E27FC236}">
                  <a16:creationId xmlns:a16="http://schemas.microsoft.com/office/drawing/2014/main" xmlns="" id="{B846BCC4-E6AC-C5B9-A3B5-982FF73DAB0F}"/>
                </a:ext>
              </a:extLst>
            </p:cNvPr>
            <p:cNvCxnSpPr>
              <a:cxnSpLocks/>
            </p:cNvCxnSpPr>
            <p:nvPr/>
          </p:nvCxnSpPr>
          <p:spPr>
            <a:xfrm>
              <a:off x="6791298" y="5470249"/>
              <a:ext cx="1402750" cy="0"/>
            </a:xfrm>
            <a:prstGeom prst="line">
              <a:avLst/>
            </a:prstGeom>
            <a:ln>
              <a:solidFill>
                <a:schemeClr val="dk1">
                  <a:alpha val="36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340A6C25-054F-819A-CB8B-A39A44116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757" y="2881419"/>
            <a:ext cx="1868454" cy="217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40 Imagen">
            <a:extLst>
              <a:ext uri="{FF2B5EF4-FFF2-40B4-BE49-F238E27FC236}">
                <a16:creationId xmlns:a16="http://schemas.microsoft.com/office/drawing/2014/main" xmlns="" id="{5D4152F9-900E-3FF0-53E2-E830F1AE99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39" y="4921117"/>
            <a:ext cx="370762" cy="399821"/>
          </a:xfrm>
          <a:prstGeom prst="rect">
            <a:avLst/>
          </a:prstGeom>
        </p:spPr>
      </p:pic>
      <p:sp>
        <p:nvSpPr>
          <p:cNvPr id="7" name="41 CuadroTexto">
            <a:extLst>
              <a:ext uri="{FF2B5EF4-FFF2-40B4-BE49-F238E27FC236}">
                <a16:creationId xmlns:a16="http://schemas.microsoft.com/office/drawing/2014/main" xmlns="" id="{11498AB9-DDAE-3094-90E2-2FF2C7A31A91}"/>
              </a:ext>
            </a:extLst>
          </p:cNvPr>
          <p:cNvSpPr txBox="1"/>
          <p:nvPr/>
        </p:nvSpPr>
        <p:spPr>
          <a:xfrm>
            <a:off x="1394378" y="1283571"/>
            <a:ext cx="547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MetroDF" pitchFamily="2" charset="0"/>
              </a:rPr>
              <a:t>INTEGRACIÓN DE RUTA CRITICA</a:t>
            </a:r>
          </a:p>
        </p:txBody>
      </p:sp>
    </p:spTree>
    <p:extLst>
      <p:ext uri="{BB962C8B-B14F-4D97-AF65-F5344CB8AC3E}">
        <p14:creationId xmlns:p14="http://schemas.microsoft.com/office/powerpoint/2010/main" val="198818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cto 7">
            <a:extLst>
              <a:ext uri="{FF2B5EF4-FFF2-40B4-BE49-F238E27FC236}">
                <a16:creationId xmlns="" xmlns:a16="http://schemas.microsoft.com/office/drawing/2014/main" id="{2F36EA8E-A7DC-4704-8C28-B5E7F29E5620}"/>
              </a:ext>
            </a:extLst>
          </p:cNvPr>
          <p:cNvCxnSpPr>
            <a:cxnSpLocks/>
          </p:cNvCxnSpPr>
          <p:nvPr/>
        </p:nvCxnSpPr>
        <p:spPr>
          <a:xfrm>
            <a:off x="503736" y="6337387"/>
            <a:ext cx="11183828" cy="23403"/>
          </a:xfrm>
          <a:prstGeom prst="line">
            <a:avLst/>
          </a:prstGeom>
          <a:ln w="31750"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="" xmlns:a16="http://schemas.microsoft.com/office/drawing/2014/main" id="{AC846830-050F-4D9E-90F8-9D1BE1B6CC23}"/>
              </a:ext>
            </a:extLst>
          </p:cNvPr>
          <p:cNvCxnSpPr>
            <a:cxnSpLocks/>
          </p:cNvCxnSpPr>
          <p:nvPr/>
        </p:nvCxnSpPr>
        <p:spPr>
          <a:xfrm flipH="1">
            <a:off x="697220" y="3450390"/>
            <a:ext cx="16221" cy="284308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4D5D2242-FD91-472F-A1D2-2E4E9538D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249" y="1911147"/>
            <a:ext cx="727719" cy="28063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AF1057BE-26E1-4CCB-89E7-59F2D6F9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03" y="2364809"/>
            <a:ext cx="784765" cy="413486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="" xmlns:a16="http://schemas.microsoft.com/office/drawing/2014/main" id="{27C3C5E6-DF1F-4D11-BDC4-4F1B88855F6E}"/>
              </a:ext>
            </a:extLst>
          </p:cNvPr>
          <p:cNvCxnSpPr>
            <a:cxnSpLocks/>
          </p:cNvCxnSpPr>
          <p:nvPr/>
        </p:nvCxnSpPr>
        <p:spPr>
          <a:xfrm flipH="1">
            <a:off x="3745532" y="2772050"/>
            <a:ext cx="34316" cy="3560471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>
            <a:extLst>
              <a:ext uri="{FF2B5EF4-FFF2-40B4-BE49-F238E27FC236}">
                <a16:creationId xmlns="" xmlns:a16="http://schemas.microsoft.com/office/drawing/2014/main" id="{7F65E314-BCB6-4062-BA3E-9D2FDAD3E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457" y="4218270"/>
            <a:ext cx="438534" cy="46151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="" xmlns:a16="http://schemas.microsoft.com/office/drawing/2014/main" id="{F5B32B8C-6FAE-4FA4-A25B-307BAC596E79}"/>
              </a:ext>
            </a:extLst>
          </p:cNvPr>
          <p:cNvSpPr txBox="1"/>
          <p:nvPr/>
        </p:nvSpPr>
        <p:spPr>
          <a:xfrm>
            <a:off x="2105384" y="1939245"/>
            <a:ext cx="157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Reasignación de Alcance de Proyectos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="" xmlns:a16="http://schemas.microsoft.com/office/drawing/2014/main" id="{51FAA1FB-9609-4092-81A2-65F05FDC8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044" y="6373985"/>
            <a:ext cx="186203" cy="16380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="" xmlns:a16="http://schemas.microsoft.com/office/drawing/2014/main" id="{9948E2F9-B62F-4C54-AA47-28BDBF562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578" y="6360790"/>
            <a:ext cx="186203" cy="16380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="" xmlns:a16="http://schemas.microsoft.com/office/drawing/2014/main" id="{CECC11C0-5A28-4C55-9796-F285DC8E1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344" y="2982149"/>
            <a:ext cx="364647" cy="310555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="" xmlns:a16="http://schemas.microsoft.com/office/drawing/2014/main" id="{56B0DFB0-3636-410B-A34D-79C0231BEB8F}"/>
              </a:ext>
            </a:extLst>
          </p:cNvPr>
          <p:cNvCxnSpPr>
            <a:cxnSpLocks/>
          </p:cNvCxnSpPr>
          <p:nvPr/>
        </p:nvCxnSpPr>
        <p:spPr>
          <a:xfrm flipH="1">
            <a:off x="4117527" y="5289710"/>
            <a:ext cx="5261" cy="990508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="" xmlns:a16="http://schemas.microsoft.com/office/drawing/2014/main" id="{B4E877CB-3FD6-4E32-8E57-374CB6EF73D3}"/>
              </a:ext>
            </a:extLst>
          </p:cNvPr>
          <p:cNvCxnSpPr>
            <a:cxnSpLocks/>
          </p:cNvCxnSpPr>
          <p:nvPr/>
        </p:nvCxnSpPr>
        <p:spPr>
          <a:xfrm flipH="1">
            <a:off x="4426246" y="3304664"/>
            <a:ext cx="53413" cy="2941729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="" xmlns:a16="http://schemas.microsoft.com/office/drawing/2014/main" id="{A71D3CA7-ADC5-4434-B4B5-8ED19A976FE7}"/>
              </a:ext>
            </a:extLst>
          </p:cNvPr>
          <p:cNvSpPr txBox="1"/>
          <p:nvPr/>
        </p:nvSpPr>
        <p:spPr>
          <a:xfrm>
            <a:off x="4411147" y="3322292"/>
            <a:ext cx="964854" cy="413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Firma del Contrato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="" xmlns:a16="http://schemas.microsoft.com/office/drawing/2014/main" id="{BF6AE89B-09B9-4CBA-9A6A-46EF6F23D980}"/>
              </a:ext>
            </a:extLst>
          </p:cNvPr>
          <p:cNvSpPr txBox="1"/>
          <p:nvPr/>
        </p:nvSpPr>
        <p:spPr>
          <a:xfrm>
            <a:off x="5075791" y="3735778"/>
            <a:ext cx="8993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Entrega de Garantía de Cumplimiento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58A6A732-628D-4045-B38C-D55471748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817" y="6363352"/>
            <a:ext cx="195007" cy="178702"/>
          </a:xfrm>
          <a:prstGeom prst="rect">
            <a:avLst/>
          </a:prstGeom>
        </p:spPr>
      </p:pic>
      <p:sp>
        <p:nvSpPr>
          <p:cNvPr id="54" name="CuadroTexto 54">
            <a:extLst>
              <a:ext uri="{FF2B5EF4-FFF2-40B4-BE49-F238E27FC236}">
                <a16:creationId xmlns="" xmlns:a16="http://schemas.microsoft.com/office/drawing/2014/main" id="{A95104AB-F54E-455D-AE11-E170C9258BA1}"/>
              </a:ext>
            </a:extLst>
          </p:cNvPr>
          <p:cNvSpPr txBox="1"/>
          <p:nvPr/>
        </p:nvSpPr>
        <p:spPr>
          <a:xfrm>
            <a:off x="2055748" y="2320898"/>
            <a:ext cx="18456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Punto de Acuerdo a la  Asamblea Legislativa para modificación de Alcances</a:t>
            </a:r>
          </a:p>
        </p:txBody>
      </p:sp>
      <p:sp>
        <p:nvSpPr>
          <p:cNvPr id="81" name="CuadroTexto 21">
            <a:extLst>
              <a:ext uri="{FF2B5EF4-FFF2-40B4-BE49-F238E27FC236}">
                <a16:creationId xmlns="" xmlns:a16="http://schemas.microsoft.com/office/drawing/2014/main" id="{77DE243D-0D2C-4D28-8667-65F9BC913241}"/>
              </a:ext>
            </a:extLst>
          </p:cNvPr>
          <p:cNvSpPr txBox="1"/>
          <p:nvPr/>
        </p:nvSpPr>
        <p:spPr>
          <a:xfrm>
            <a:off x="6901283" y="6477138"/>
            <a:ext cx="2955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 Black" panose="020B0A04020102020204" pitchFamily="34" charset="0"/>
                <a:ea typeface="Adobe Fan Heiti Std B" panose="020B0700000000000000" pitchFamily="34" charset="-128"/>
              </a:rPr>
              <a:t>50 días hábiles</a:t>
            </a:r>
          </a:p>
        </p:txBody>
      </p:sp>
      <p:sp>
        <p:nvSpPr>
          <p:cNvPr id="87" name="108 Rectángulo redondeado">
            <a:extLst>
              <a:ext uri="{FF2B5EF4-FFF2-40B4-BE49-F238E27FC236}">
                <a16:creationId xmlns="" xmlns:a16="http://schemas.microsoft.com/office/drawing/2014/main" id="{29CEFAF2-5CDC-46CF-9760-BC4C40190D61}"/>
              </a:ext>
            </a:extLst>
          </p:cNvPr>
          <p:cNvSpPr/>
          <p:nvPr/>
        </p:nvSpPr>
        <p:spPr>
          <a:xfrm>
            <a:off x="144116" y="1264433"/>
            <a:ext cx="4164228" cy="41907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109 CuadroTexto">
            <a:extLst>
              <a:ext uri="{FF2B5EF4-FFF2-40B4-BE49-F238E27FC236}">
                <a16:creationId xmlns="" xmlns:a16="http://schemas.microsoft.com/office/drawing/2014/main" id="{82D519C3-6987-4A7F-808B-099F958344A6}"/>
              </a:ext>
            </a:extLst>
          </p:cNvPr>
          <p:cNvSpPr txBox="1"/>
          <p:nvPr/>
        </p:nvSpPr>
        <p:spPr>
          <a:xfrm>
            <a:off x="248236" y="1298455"/>
            <a:ext cx="4245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chemeClr val="bg1"/>
                </a:solidFill>
                <a:latin typeface="MetroDF" pitchFamily="2" charset="0"/>
              </a:rPr>
              <a:t>Integración del proyecto</a:t>
            </a:r>
          </a:p>
        </p:txBody>
      </p:sp>
      <p:pic>
        <p:nvPicPr>
          <p:cNvPr id="89" name="Imagen 88">
            <a:extLst>
              <a:ext uri="{FF2B5EF4-FFF2-40B4-BE49-F238E27FC236}">
                <a16:creationId xmlns="" xmlns:a16="http://schemas.microsoft.com/office/drawing/2014/main" id="{27F077F2-2376-475E-941D-087A5E5AD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573" y="4131462"/>
            <a:ext cx="244273" cy="284985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="" xmlns:a16="http://schemas.microsoft.com/office/drawing/2014/main" id="{97BBA0F9-3A2E-4852-8653-EA69146E70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109"/>
          <a:stretch/>
        </p:blipFill>
        <p:spPr>
          <a:xfrm>
            <a:off x="1817397" y="5521352"/>
            <a:ext cx="1856606" cy="7530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EC8A3615-AD20-4DB6-AFC9-8F65730AE176}"/>
              </a:ext>
            </a:extLst>
          </p:cNvPr>
          <p:cNvSpPr/>
          <p:nvPr/>
        </p:nvSpPr>
        <p:spPr>
          <a:xfrm>
            <a:off x="198938" y="2953411"/>
            <a:ext cx="1328968" cy="486001"/>
          </a:xfrm>
          <a:prstGeom prst="rect">
            <a:avLst/>
          </a:prstGeom>
          <a:solidFill>
            <a:srgbClr val="FF0066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CONSEJO DE ADMINISTRACIÓN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="" xmlns:a16="http://schemas.microsoft.com/office/drawing/2014/main" id="{DC9C5CEA-0979-46D6-9B49-47B2B532DA99}"/>
              </a:ext>
            </a:extLst>
          </p:cNvPr>
          <p:cNvSpPr txBox="1"/>
          <p:nvPr/>
        </p:nvSpPr>
        <p:spPr>
          <a:xfrm>
            <a:off x="997015" y="3480930"/>
            <a:ext cx="21561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Solicitud de Acuerdo</a:t>
            </a:r>
          </a:p>
        </p:txBody>
      </p:sp>
      <p:pic>
        <p:nvPicPr>
          <p:cNvPr id="94" name="Imagen 93">
            <a:extLst>
              <a:ext uri="{FF2B5EF4-FFF2-40B4-BE49-F238E27FC236}">
                <a16:creationId xmlns="" xmlns:a16="http://schemas.microsoft.com/office/drawing/2014/main" id="{F259B8C0-C70E-4689-B017-C0FCF08811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862" y="3495183"/>
            <a:ext cx="284985" cy="284985"/>
          </a:xfrm>
          <a:prstGeom prst="rect">
            <a:avLst/>
          </a:prstGeom>
        </p:spPr>
      </p:pic>
      <p:cxnSp>
        <p:nvCxnSpPr>
          <p:cNvPr id="96" name="Conector recto 95">
            <a:extLst>
              <a:ext uri="{FF2B5EF4-FFF2-40B4-BE49-F238E27FC236}">
                <a16:creationId xmlns="" xmlns:a16="http://schemas.microsoft.com/office/drawing/2014/main" id="{DB4897F9-33AB-48C1-963C-96F40ACC1A23}"/>
              </a:ext>
            </a:extLst>
          </p:cNvPr>
          <p:cNvCxnSpPr>
            <a:cxnSpLocks/>
            <a:endCxn id="114" idx="0"/>
          </p:cNvCxnSpPr>
          <p:nvPr/>
        </p:nvCxnSpPr>
        <p:spPr>
          <a:xfrm flipH="1">
            <a:off x="1645988" y="4679780"/>
            <a:ext cx="9117" cy="1675244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CuadroTexto 98">
            <a:extLst>
              <a:ext uri="{FF2B5EF4-FFF2-40B4-BE49-F238E27FC236}">
                <a16:creationId xmlns="" xmlns:a16="http://schemas.microsoft.com/office/drawing/2014/main" id="{4C67AB57-DC96-4455-845F-5AA622A6FFE1}"/>
              </a:ext>
            </a:extLst>
          </p:cNvPr>
          <p:cNvSpPr txBox="1"/>
          <p:nvPr/>
        </p:nvSpPr>
        <p:spPr>
          <a:xfrm>
            <a:off x="1672991" y="4679790"/>
            <a:ext cx="102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Análisis Costo Beneficio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="" xmlns:a16="http://schemas.microsoft.com/office/drawing/2014/main" id="{3984561F-D7F5-49D6-AB65-F265C132A65A}"/>
              </a:ext>
            </a:extLst>
          </p:cNvPr>
          <p:cNvSpPr txBox="1"/>
          <p:nvPr/>
        </p:nvSpPr>
        <p:spPr>
          <a:xfrm>
            <a:off x="1494089" y="4328606"/>
            <a:ext cx="10243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ACB</a:t>
            </a:r>
          </a:p>
        </p:txBody>
      </p:sp>
      <p:cxnSp>
        <p:nvCxnSpPr>
          <p:cNvPr id="101" name="Conector recto 100">
            <a:extLst>
              <a:ext uri="{FF2B5EF4-FFF2-40B4-BE49-F238E27FC236}">
                <a16:creationId xmlns="" xmlns:a16="http://schemas.microsoft.com/office/drawing/2014/main" id="{83139BFF-8B2A-4206-8BD1-412B3CD142CE}"/>
              </a:ext>
            </a:extLst>
          </p:cNvPr>
          <p:cNvCxnSpPr>
            <a:cxnSpLocks/>
          </p:cNvCxnSpPr>
          <p:nvPr/>
        </p:nvCxnSpPr>
        <p:spPr>
          <a:xfrm>
            <a:off x="1032370" y="5000027"/>
            <a:ext cx="0" cy="1318463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Imagen 107">
            <a:extLst>
              <a:ext uri="{FF2B5EF4-FFF2-40B4-BE49-F238E27FC236}">
                <a16:creationId xmlns="" xmlns:a16="http://schemas.microsoft.com/office/drawing/2014/main" id="{A63E7D17-8CCF-4F41-BD16-E64068426F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065" y="4549177"/>
            <a:ext cx="450850" cy="450850"/>
          </a:xfrm>
          <a:prstGeom prst="rect">
            <a:avLst/>
          </a:prstGeom>
        </p:spPr>
      </p:pic>
      <p:sp>
        <p:nvSpPr>
          <p:cNvPr id="109" name="CuadroTexto 108">
            <a:extLst>
              <a:ext uri="{FF2B5EF4-FFF2-40B4-BE49-F238E27FC236}">
                <a16:creationId xmlns="" xmlns:a16="http://schemas.microsoft.com/office/drawing/2014/main" id="{CD0B6E2F-3598-4DCA-8E43-DC34AA1E3E06}"/>
              </a:ext>
            </a:extLst>
          </p:cNvPr>
          <p:cNvSpPr txBox="1"/>
          <p:nvPr/>
        </p:nvSpPr>
        <p:spPr>
          <a:xfrm>
            <a:off x="843971" y="4547269"/>
            <a:ext cx="61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OS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="" xmlns:a16="http://schemas.microsoft.com/office/drawing/2014/main" id="{3962F483-DA8E-4A77-936A-C39269D29ECC}"/>
              </a:ext>
            </a:extLst>
          </p:cNvPr>
          <p:cNvSpPr txBox="1"/>
          <p:nvPr/>
        </p:nvSpPr>
        <p:spPr>
          <a:xfrm>
            <a:off x="751965" y="4143076"/>
            <a:ext cx="128311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SIE-SIMV</a:t>
            </a:r>
          </a:p>
          <a:p>
            <a:r>
              <a:rPr lang="es-MX" sz="1000" b="1" dirty="0">
                <a:latin typeface="Arial" panose="020B0604020202020204" pitchFamily="34" charset="0"/>
                <a:cs typeface="Arial" panose="020B0604020202020204" pitchFamily="34" charset="0"/>
              </a:rPr>
              <a:t>10004791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="" xmlns:a16="http://schemas.microsoft.com/office/drawing/2014/main" id="{4B5B6A5E-C5F3-4FC7-9520-ABB6D985818F}"/>
              </a:ext>
            </a:extLst>
          </p:cNvPr>
          <p:cNvSpPr txBox="1"/>
          <p:nvPr/>
        </p:nvSpPr>
        <p:spPr>
          <a:xfrm>
            <a:off x="1848537" y="5244988"/>
            <a:ext cx="18456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Licitación Publica Internacional</a:t>
            </a:r>
          </a:p>
        </p:txBody>
      </p:sp>
      <p:pic>
        <p:nvPicPr>
          <p:cNvPr id="112" name="Imagen 111">
            <a:extLst>
              <a:ext uri="{FF2B5EF4-FFF2-40B4-BE49-F238E27FC236}">
                <a16:creationId xmlns="" xmlns:a16="http://schemas.microsoft.com/office/drawing/2014/main" id="{C9457376-AFB5-41E7-A49B-338480F4BF0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602" t="51176" r="39858" b="31680"/>
          <a:stretch/>
        </p:blipFill>
        <p:spPr>
          <a:xfrm>
            <a:off x="626039" y="6350389"/>
            <a:ext cx="186590" cy="165853"/>
          </a:xfrm>
          <a:prstGeom prst="rect">
            <a:avLst/>
          </a:prstGeom>
        </p:spPr>
      </p:pic>
      <p:pic>
        <p:nvPicPr>
          <p:cNvPr id="113" name="Imagen 112">
            <a:extLst>
              <a:ext uri="{FF2B5EF4-FFF2-40B4-BE49-F238E27FC236}">
                <a16:creationId xmlns="" xmlns:a16="http://schemas.microsoft.com/office/drawing/2014/main" id="{28B687B9-9557-4B44-ADC1-7EA61E16773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602" t="51176" r="39858" b="31680"/>
          <a:stretch/>
        </p:blipFill>
        <p:spPr>
          <a:xfrm>
            <a:off x="969382" y="6362320"/>
            <a:ext cx="186590" cy="165853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="" xmlns:a16="http://schemas.microsoft.com/office/drawing/2014/main" id="{4B65F8DE-36F9-47CD-A374-5EE282BE686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602" t="51176" r="39858" b="31680"/>
          <a:stretch/>
        </p:blipFill>
        <p:spPr>
          <a:xfrm>
            <a:off x="1552693" y="6355024"/>
            <a:ext cx="186590" cy="165853"/>
          </a:xfrm>
          <a:prstGeom prst="rect">
            <a:avLst/>
          </a:prstGeom>
        </p:spPr>
      </p:pic>
      <p:sp>
        <p:nvSpPr>
          <p:cNvPr id="116" name="CuadroTexto 115">
            <a:extLst>
              <a:ext uri="{FF2B5EF4-FFF2-40B4-BE49-F238E27FC236}">
                <a16:creationId xmlns="" xmlns:a16="http://schemas.microsoft.com/office/drawing/2014/main" id="{0C2970EA-11CB-4AE1-A0C7-B7DC25A77246}"/>
              </a:ext>
            </a:extLst>
          </p:cNvPr>
          <p:cNvSpPr txBox="1"/>
          <p:nvPr/>
        </p:nvSpPr>
        <p:spPr>
          <a:xfrm>
            <a:off x="1822033" y="5561008"/>
            <a:ext cx="18321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s-MX" sz="11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MX" sz="1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MX" sz="105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NÚMERO 30102015-002-20 </a:t>
            </a:r>
            <a:endParaRPr lang="es-MX" sz="1050" dirty="0"/>
          </a:p>
        </p:txBody>
      </p:sp>
      <p:pic>
        <p:nvPicPr>
          <p:cNvPr id="58" name="Picture 2" descr="Resultado de imagen de propuesta vector">
            <a:extLst>
              <a:ext uri="{FF2B5EF4-FFF2-40B4-BE49-F238E27FC236}">
                <a16:creationId xmlns="" xmlns:a16="http://schemas.microsoft.com/office/drawing/2014/main" id="{6E6EC569-9A99-42C6-B8B4-FCC73BAC5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8215" b="76478" l="31934" r="73828">
                        <a14:foregroundMark x1="41602" y1="22678" x2="41602" y2="22678"/>
                        <a14:foregroundMark x1="42480" y1="22919" x2="42480" y2="22919"/>
                        <a14:foregroundMark x1="46289" y1="29916" x2="46289" y2="29916"/>
                        <a14:foregroundMark x1="55273" y1="20265" x2="55273" y2="20265"/>
                        <a14:foregroundMark x1="53711" y1="18577" x2="53711" y2="18577"/>
                        <a14:foregroundMark x1="49902" y1="18215" x2="49902" y2="18215"/>
                        <a14:foregroundMark x1="61035" y1="24125" x2="61035" y2="24125"/>
                        <a14:foregroundMark x1="64258" y1="23764" x2="64258" y2="23764"/>
                        <a14:foregroundMark x1="65723" y1="25452" x2="65723" y2="25452"/>
                        <a14:foregroundMark x1="66406" y1="26055" x2="66895" y2="31604"/>
                        <a14:foregroundMark x1="66895" y1="32207" x2="66895" y2="39807"/>
                        <a14:foregroundMark x1="59863" y1="46080" x2="56543" y2="45718"/>
                        <a14:foregroundMark x1="39844" y1="46321" x2="51465" y2="45838"/>
                        <a14:foregroundMark x1="51465" y1="45838" x2="55762" y2="46562"/>
                        <a14:foregroundMark x1="38477" y1="51025" x2="44727" y2="50905"/>
                        <a14:foregroundMark x1="44727" y1="50905" x2="56543" y2="51025"/>
                        <a14:foregroundMark x1="56738" y1="51025" x2="60059" y2="50784"/>
                        <a14:foregroundMark x1="39160" y1="55127" x2="51270" y2="55971"/>
                        <a14:foregroundMark x1="51270" y1="55971" x2="55566" y2="55127"/>
                        <a14:foregroundMark x1="39160" y1="59831" x2="51563" y2="60314"/>
                        <a14:foregroundMark x1="38770" y1="59831" x2="39941" y2="60314"/>
                        <a14:foregroundMark x1="38184" y1="60314" x2="39941" y2="60676"/>
                        <a14:foregroundMark x1="38477" y1="65018" x2="43262" y2="65018"/>
                        <a14:foregroundMark x1="39941" y1="71532" x2="45898" y2="70326"/>
                        <a14:foregroundMark x1="45898" y1="70326" x2="49609" y2="72014"/>
                        <a14:foregroundMark x1="50391" y1="40410" x2="50391" y2="40410"/>
                        <a14:foregroundMark x1="41992" y1="35706" x2="46680" y2="39566"/>
                        <a14:foregroundMark x1="46680" y1="39566" x2="48633" y2="39928"/>
                        <a14:foregroundMark x1="37500" y1="24005" x2="34961" y2="24608"/>
                        <a14:foregroundMark x1="33008" y1="25211" x2="33301" y2="39566"/>
                        <a14:foregroundMark x1="33301" y1="39566" x2="32813" y2="40531"/>
                        <a14:foregroundMark x1="32520" y1="39324" x2="32031" y2="58987"/>
                        <a14:foregroundMark x1="33008" y1="74065" x2="34668" y2="76116"/>
                        <a14:foregroundMark x1="36816" y1="76236" x2="42578" y2="76478"/>
                        <a14:foregroundMark x1="42578" y1="76478" x2="51465" y2="76116"/>
                        <a14:foregroundMark x1="32129" y1="59831" x2="32813" y2="71773"/>
                        <a14:foregroundMark x1="52246" y1="76116" x2="58008" y2="76357"/>
                        <a14:foregroundMark x1="58008" y1="76357" x2="63965" y2="76116"/>
                        <a14:foregroundMark x1="63965" y1="76116" x2="66406" y2="72376"/>
                        <a14:foregroundMark x1="67871" y1="62967" x2="71973" y2="57901"/>
                        <a14:foregroundMark x1="71973" y1="57901" x2="73340" y2="54765"/>
                        <a14:foregroundMark x1="70898" y1="52111" x2="70898" y2="52111"/>
                        <a14:foregroundMark x1="73828" y1="44511" x2="73535" y2="4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22" t="16071" r="23494" b="23029"/>
          <a:stretch/>
        </p:blipFill>
        <p:spPr bwMode="auto">
          <a:xfrm>
            <a:off x="5166310" y="3350452"/>
            <a:ext cx="317710" cy="33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8 Grupo">
            <a:extLst>
              <a:ext uri="{FF2B5EF4-FFF2-40B4-BE49-F238E27FC236}">
                <a16:creationId xmlns="" xmlns:a16="http://schemas.microsoft.com/office/drawing/2014/main" id="{1027739D-DECF-4C95-9B5C-99963AC3B71F}"/>
              </a:ext>
            </a:extLst>
          </p:cNvPr>
          <p:cNvGrpSpPr/>
          <p:nvPr/>
        </p:nvGrpSpPr>
        <p:grpSpPr>
          <a:xfrm>
            <a:off x="3823226" y="5286830"/>
            <a:ext cx="560375" cy="389383"/>
            <a:chOff x="4844899" y="2855102"/>
            <a:chExt cx="3843171" cy="630557"/>
          </a:xfrm>
        </p:grpSpPr>
        <p:sp>
          <p:nvSpPr>
            <p:cNvPr id="60" name="9 Rectángulo redondeado">
              <a:extLst>
                <a:ext uri="{FF2B5EF4-FFF2-40B4-BE49-F238E27FC236}">
                  <a16:creationId xmlns="" xmlns:a16="http://schemas.microsoft.com/office/drawing/2014/main" id="{D6B7582D-2A68-4477-8CE9-DB88182BF28E}"/>
                </a:ext>
              </a:extLst>
            </p:cNvPr>
            <p:cNvSpPr/>
            <p:nvPr/>
          </p:nvSpPr>
          <p:spPr>
            <a:xfrm>
              <a:off x="4897467" y="2855102"/>
              <a:ext cx="3554158" cy="630557"/>
            </a:xfrm>
            <a:prstGeom prst="roundRect">
              <a:avLst>
                <a:gd name="adj" fmla="val 5950"/>
              </a:avLst>
            </a:prstGeom>
            <a:solidFill>
              <a:schemeClr val="bg1"/>
            </a:solidFill>
            <a:effectLst>
              <a:outerShdw blurRad="292100" dist="190500" dir="8100000" algn="tr" rotWithShape="0">
                <a:prstClr val="black">
                  <a:alpha val="5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s-ES" sz="1600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lnSpc>
                  <a:spcPct val="90000"/>
                </a:lnSpc>
              </a:pPr>
              <a:endParaRPr lang="es-ES" sz="12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 Box 5">
              <a:extLst>
                <a:ext uri="{FF2B5EF4-FFF2-40B4-BE49-F238E27FC236}">
                  <a16:creationId xmlns="" xmlns:a16="http://schemas.microsoft.com/office/drawing/2014/main" id="{A66E198F-9392-43EC-81F8-58786E00A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4899" y="3021543"/>
              <a:ext cx="3843171" cy="358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</a:pPr>
              <a:r>
                <a:rPr lang="es-MX" sz="105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Fallo</a:t>
              </a:r>
              <a:endParaRPr lang="es-ES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5" name="Imagen 64">
            <a:extLst>
              <a:ext uri="{FF2B5EF4-FFF2-40B4-BE49-F238E27FC236}">
                <a16:creationId xmlns="" xmlns:a16="http://schemas.microsoft.com/office/drawing/2014/main" id="{EEBBC14F-6612-439A-8FD9-906AE8B5CB3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602" t="51176" r="39858" b="31680"/>
          <a:stretch/>
        </p:blipFill>
        <p:spPr>
          <a:xfrm>
            <a:off x="3659870" y="6364564"/>
            <a:ext cx="186590" cy="165853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="" xmlns:a16="http://schemas.microsoft.com/office/drawing/2014/main" id="{76FF6A27-0D81-4517-BA1E-5911D2DC5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82978" y="3638395"/>
            <a:ext cx="623542" cy="623542"/>
          </a:xfrm>
          <a:prstGeom prst="rect">
            <a:avLst/>
          </a:prstGeom>
        </p:spPr>
      </p:pic>
      <p:cxnSp>
        <p:nvCxnSpPr>
          <p:cNvPr id="67" name="Conector recto 66">
            <a:extLst>
              <a:ext uri="{FF2B5EF4-FFF2-40B4-BE49-F238E27FC236}">
                <a16:creationId xmlns="" xmlns:a16="http://schemas.microsoft.com/office/drawing/2014/main" id="{4EC886AF-8919-4146-9341-F5ADE32D4D55}"/>
              </a:ext>
            </a:extLst>
          </p:cNvPr>
          <p:cNvCxnSpPr>
            <a:cxnSpLocks/>
          </p:cNvCxnSpPr>
          <p:nvPr/>
        </p:nvCxnSpPr>
        <p:spPr>
          <a:xfrm flipH="1">
            <a:off x="6357320" y="4252052"/>
            <a:ext cx="9323" cy="2098337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>
            <a:extLst>
              <a:ext uri="{FF2B5EF4-FFF2-40B4-BE49-F238E27FC236}">
                <a16:creationId xmlns="" xmlns:a16="http://schemas.microsoft.com/office/drawing/2014/main" id="{CAB5F047-6764-42B3-9E83-31F97BAFC534}"/>
              </a:ext>
            </a:extLst>
          </p:cNvPr>
          <p:cNvCxnSpPr>
            <a:cxnSpLocks/>
          </p:cNvCxnSpPr>
          <p:nvPr/>
        </p:nvCxnSpPr>
        <p:spPr>
          <a:xfrm>
            <a:off x="7472362" y="4128632"/>
            <a:ext cx="0" cy="2235932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="" xmlns:a16="http://schemas.microsoft.com/office/drawing/2014/main" id="{1FCD83E8-97F1-4F6F-A4A0-18DDB92DFC79}"/>
              </a:ext>
            </a:extLst>
          </p:cNvPr>
          <p:cNvSpPr txBox="1"/>
          <p:nvPr/>
        </p:nvSpPr>
        <p:spPr>
          <a:xfrm>
            <a:off x="6101091" y="3183451"/>
            <a:ext cx="7682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Registro Público Único</a:t>
            </a:r>
          </a:p>
        </p:txBody>
      </p:sp>
      <p:grpSp>
        <p:nvGrpSpPr>
          <p:cNvPr id="75" name="Google Shape;796;p29">
            <a:extLst>
              <a:ext uri="{FF2B5EF4-FFF2-40B4-BE49-F238E27FC236}">
                <a16:creationId xmlns="" xmlns:a16="http://schemas.microsoft.com/office/drawing/2014/main" id="{0FF1C0D9-67B6-4EDC-80E3-89DE8BB1AC7A}"/>
              </a:ext>
            </a:extLst>
          </p:cNvPr>
          <p:cNvGrpSpPr/>
          <p:nvPr/>
        </p:nvGrpSpPr>
        <p:grpSpPr>
          <a:xfrm>
            <a:off x="6438424" y="4483272"/>
            <a:ext cx="951628" cy="777316"/>
            <a:chOff x="4846033" y="1376775"/>
            <a:chExt cx="1513595" cy="16082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6" name="Google Shape;782;p29">
              <a:extLst>
                <a:ext uri="{FF2B5EF4-FFF2-40B4-BE49-F238E27FC236}">
                  <a16:creationId xmlns="" xmlns:a16="http://schemas.microsoft.com/office/drawing/2014/main" id="{FFE8DE16-A2F9-4CDD-8C46-5811350CA2D2}"/>
                </a:ext>
              </a:extLst>
            </p:cNvPr>
            <p:cNvSpPr/>
            <p:nvPr/>
          </p:nvSpPr>
          <p:spPr>
            <a:xfrm>
              <a:off x="4846033" y="1571098"/>
              <a:ext cx="1502700" cy="14139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487667" rIns="121900" bIns="121900" anchor="ctr" anchorCtr="0">
              <a:noAutofit/>
            </a:bodyPr>
            <a:lstStyle/>
            <a:p>
              <a:pPr algn="ctr"/>
              <a:endParaRPr sz="1100" dirty="0">
                <a:latin typeface="Avenir Book" panose="02000503020000020003" pitchFamily="2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7" name="Google Shape;797;p29">
              <a:extLst>
                <a:ext uri="{FF2B5EF4-FFF2-40B4-BE49-F238E27FC236}">
                  <a16:creationId xmlns="" xmlns:a16="http://schemas.microsoft.com/office/drawing/2014/main" id="{04A2F088-DA78-4201-8802-CA2CFDFD5B2D}"/>
                </a:ext>
              </a:extLst>
            </p:cNvPr>
            <p:cNvSpPr/>
            <p:nvPr/>
          </p:nvSpPr>
          <p:spPr>
            <a:xfrm flipH="1">
              <a:off x="4857828" y="1376775"/>
              <a:ext cx="1501800" cy="366900"/>
            </a:xfrm>
            <a:prstGeom prst="round1Rect">
              <a:avLst>
                <a:gd name="adj" fmla="val 50000"/>
              </a:avLst>
            </a:prstGeom>
            <a:solidFill>
              <a:srgbClr val="FF00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78" name="CuadroTexto 77">
            <a:extLst>
              <a:ext uri="{FF2B5EF4-FFF2-40B4-BE49-F238E27FC236}">
                <a16:creationId xmlns="" xmlns:a16="http://schemas.microsoft.com/office/drawing/2014/main" id="{83C74F22-C97C-4E03-AB9D-146DB7628F0D}"/>
              </a:ext>
            </a:extLst>
          </p:cNvPr>
          <p:cNvSpPr txBox="1"/>
          <p:nvPr/>
        </p:nvSpPr>
        <p:spPr>
          <a:xfrm>
            <a:off x="6429792" y="4722062"/>
            <a:ext cx="9241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Declaración de la </a:t>
            </a:r>
            <a:r>
              <a:rPr lang="es-MX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Fecha Efectiva</a:t>
            </a:r>
          </a:p>
        </p:txBody>
      </p:sp>
      <p:cxnSp>
        <p:nvCxnSpPr>
          <p:cNvPr id="44" name="Conector: angular 43">
            <a:extLst>
              <a:ext uri="{FF2B5EF4-FFF2-40B4-BE49-F238E27FC236}">
                <a16:creationId xmlns="" xmlns:a16="http://schemas.microsoft.com/office/drawing/2014/main" id="{D899EAEC-377D-4B79-9949-01BAA9925E89}"/>
              </a:ext>
            </a:extLst>
          </p:cNvPr>
          <p:cNvCxnSpPr>
            <a:stCxn id="66" idx="3"/>
          </p:cNvCxnSpPr>
          <p:nvPr/>
        </p:nvCxnSpPr>
        <p:spPr>
          <a:xfrm>
            <a:off x="6706520" y="3950166"/>
            <a:ext cx="249661" cy="4988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2" name="Picture 2" descr="Resultado de imagen para analisis estadistico">
            <a:extLst>
              <a:ext uri="{FF2B5EF4-FFF2-40B4-BE49-F238E27FC236}">
                <a16:creationId xmlns="" xmlns:a16="http://schemas.microsoft.com/office/drawing/2014/main" id="{0AA7CBE1-687B-4BDD-B388-AA51B8645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1"/>
          <a:stretch/>
        </p:blipFill>
        <p:spPr bwMode="auto">
          <a:xfrm>
            <a:off x="7114655" y="3386410"/>
            <a:ext cx="741918" cy="74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CuadroTexto 83">
            <a:extLst>
              <a:ext uri="{FF2B5EF4-FFF2-40B4-BE49-F238E27FC236}">
                <a16:creationId xmlns="" xmlns:a16="http://schemas.microsoft.com/office/drawing/2014/main" id="{DD944D45-9315-486F-8170-10C9756E1F27}"/>
              </a:ext>
            </a:extLst>
          </p:cNvPr>
          <p:cNvSpPr txBox="1"/>
          <p:nvPr/>
        </p:nvSpPr>
        <p:spPr>
          <a:xfrm>
            <a:off x="7088151" y="2841990"/>
            <a:ext cx="1390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Contrato de Fideicomiso Irrevocable de Administración y Fuente de Pago </a:t>
            </a:r>
          </a:p>
        </p:txBody>
      </p:sp>
      <p:pic>
        <p:nvPicPr>
          <p:cNvPr id="47" name="Imagen 46">
            <a:extLst>
              <a:ext uri="{FF2B5EF4-FFF2-40B4-BE49-F238E27FC236}">
                <a16:creationId xmlns="" xmlns:a16="http://schemas.microsoft.com/office/drawing/2014/main" id="{292916E9-CE2C-469B-9B87-1CA1ABA698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19609" y="1403472"/>
            <a:ext cx="1028474" cy="684611"/>
          </a:xfrm>
          <a:prstGeom prst="rect">
            <a:avLst/>
          </a:prstGeom>
        </p:spPr>
      </p:pic>
      <p:cxnSp>
        <p:nvCxnSpPr>
          <p:cNvPr id="86" name="Conector recto 85">
            <a:extLst>
              <a:ext uri="{FF2B5EF4-FFF2-40B4-BE49-F238E27FC236}">
                <a16:creationId xmlns="" xmlns:a16="http://schemas.microsoft.com/office/drawing/2014/main" id="{FF8BD572-8EAC-4F1C-80C0-143C78D559E8}"/>
              </a:ext>
            </a:extLst>
          </p:cNvPr>
          <p:cNvCxnSpPr>
            <a:cxnSpLocks/>
            <a:stCxn id="117" idx="1"/>
            <a:endCxn id="90" idx="1"/>
          </p:cNvCxnSpPr>
          <p:nvPr/>
        </p:nvCxnSpPr>
        <p:spPr>
          <a:xfrm>
            <a:off x="5064741" y="2082539"/>
            <a:ext cx="1748" cy="4384337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n 89">
            <a:extLst>
              <a:ext uri="{FF2B5EF4-FFF2-40B4-BE49-F238E27FC236}">
                <a16:creationId xmlns="" xmlns:a16="http://schemas.microsoft.com/office/drawing/2014/main" id="{798B2345-5A69-411A-B74C-C009BD900D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6489" y="6377525"/>
            <a:ext cx="195007" cy="178702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="" xmlns:a16="http://schemas.microsoft.com/office/drawing/2014/main" id="{4205B992-2028-43F7-82C7-4CF2BA039C2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29828" y="4214054"/>
            <a:ext cx="517077" cy="517077"/>
          </a:xfrm>
          <a:prstGeom prst="rect">
            <a:avLst/>
          </a:prstGeom>
        </p:spPr>
      </p:pic>
      <p:sp>
        <p:nvSpPr>
          <p:cNvPr id="91" name="CuadroTexto 90">
            <a:extLst>
              <a:ext uri="{FF2B5EF4-FFF2-40B4-BE49-F238E27FC236}">
                <a16:creationId xmlns="" xmlns:a16="http://schemas.microsoft.com/office/drawing/2014/main" id="{74935EED-8BD0-4FED-8599-73D2281A0DCF}"/>
              </a:ext>
            </a:extLst>
          </p:cNvPr>
          <p:cNvSpPr txBox="1"/>
          <p:nvPr/>
        </p:nvSpPr>
        <p:spPr>
          <a:xfrm>
            <a:off x="5032161" y="4720117"/>
            <a:ext cx="109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Subcontratistas Relevantes</a:t>
            </a:r>
          </a:p>
        </p:txBody>
      </p:sp>
      <p:pic>
        <p:nvPicPr>
          <p:cNvPr id="95" name="Imagen 94">
            <a:extLst>
              <a:ext uri="{FF2B5EF4-FFF2-40B4-BE49-F238E27FC236}">
                <a16:creationId xmlns="" xmlns:a16="http://schemas.microsoft.com/office/drawing/2014/main" id="{6DAAEE82-20D7-461F-80E1-054C86BC7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9110" y="3362556"/>
            <a:ext cx="244273" cy="284985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="" xmlns:a16="http://schemas.microsoft.com/office/drawing/2014/main" id="{2DF99349-1151-40FB-BA7C-E98C981617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55592" y="5137559"/>
            <a:ext cx="604579" cy="365697"/>
          </a:xfrm>
          <a:prstGeom prst="rect">
            <a:avLst/>
          </a:prstGeom>
        </p:spPr>
      </p:pic>
      <p:sp>
        <p:nvSpPr>
          <p:cNvPr id="97" name="CuadroTexto 96">
            <a:extLst>
              <a:ext uri="{FF2B5EF4-FFF2-40B4-BE49-F238E27FC236}">
                <a16:creationId xmlns="" xmlns:a16="http://schemas.microsoft.com/office/drawing/2014/main" id="{2B97735F-4763-4C04-9F9F-E0E24191648C}"/>
              </a:ext>
            </a:extLst>
          </p:cNvPr>
          <p:cNvSpPr txBox="1"/>
          <p:nvPr/>
        </p:nvSpPr>
        <p:spPr>
          <a:xfrm>
            <a:off x="5122319" y="5560325"/>
            <a:ext cx="9729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Sistema de Gestión de </a:t>
            </a:r>
            <a:r>
              <a:rPr lang="es-MX" sz="9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Cumplimiento</a:t>
            </a:r>
          </a:p>
        </p:txBody>
      </p:sp>
      <p:pic>
        <p:nvPicPr>
          <p:cNvPr id="98" name="Imagen 97">
            <a:extLst>
              <a:ext uri="{FF2B5EF4-FFF2-40B4-BE49-F238E27FC236}">
                <a16:creationId xmlns="" xmlns:a16="http://schemas.microsoft.com/office/drawing/2014/main" id="{499437C0-0EF8-4E67-914A-5E274ED4A5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39985" y="4637184"/>
            <a:ext cx="461228" cy="411549"/>
          </a:xfrm>
          <a:prstGeom prst="rect">
            <a:avLst/>
          </a:prstGeom>
        </p:spPr>
      </p:pic>
      <p:cxnSp>
        <p:nvCxnSpPr>
          <p:cNvPr id="103" name="Conector recto 102">
            <a:extLst>
              <a:ext uri="{FF2B5EF4-FFF2-40B4-BE49-F238E27FC236}">
                <a16:creationId xmlns="" xmlns:a16="http://schemas.microsoft.com/office/drawing/2014/main" id="{C869C2A7-D4D3-4523-BBC6-C105227F2993}"/>
              </a:ext>
            </a:extLst>
          </p:cNvPr>
          <p:cNvCxnSpPr>
            <a:cxnSpLocks/>
          </p:cNvCxnSpPr>
          <p:nvPr/>
        </p:nvCxnSpPr>
        <p:spPr>
          <a:xfrm>
            <a:off x="7742366" y="4607438"/>
            <a:ext cx="0" cy="1747586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Imagen 103">
            <a:extLst>
              <a:ext uri="{FF2B5EF4-FFF2-40B4-BE49-F238E27FC236}">
                <a16:creationId xmlns="" xmlns:a16="http://schemas.microsoft.com/office/drawing/2014/main" id="{17A372C6-FF0F-4A1A-B765-9436C2B88EA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422308" y="4226352"/>
            <a:ext cx="607837" cy="445346"/>
          </a:xfrm>
          <a:prstGeom prst="rect">
            <a:avLst/>
          </a:prstGeom>
        </p:spPr>
      </p:pic>
      <p:sp>
        <p:nvSpPr>
          <p:cNvPr id="105" name="CuadroTexto 104">
            <a:extLst>
              <a:ext uri="{FF2B5EF4-FFF2-40B4-BE49-F238E27FC236}">
                <a16:creationId xmlns="" xmlns:a16="http://schemas.microsoft.com/office/drawing/2014/main" id="{92695447-2B35-442F-A456-CBE82554CB51}"/>
              </a:ext>
            </a:extLst>
          </p:cNvPr>
          <p:cNvSpPr txBox="1"/>
          <p:nvPr/>
        </p:nvSpPr>
        <p:spPr>
          <a:xfrm>
            <a:off x="8162643" y="5627937"/>
            <a:ext cx="150266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Designación</a:t>
            </a:r>
          </a:p>
          <a:p>
            <a:r>
              <a:rPr lang="es-MX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Peritos </a:t>
            </a:r>
          </a:p>
          <a:p>
            <a:r>
              <a:rPr lang="es-MX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Técnicos  </a:t>
            </a:r>
          </a:p>
          <a:p>
            <a:r>
              <a:rPr lang="es-MX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Financieros</a:t>
            </a:r>
            <a:endParaRPr lang="es-MX" sz="9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CuadroTexto 105">
            <a:extLst>
              <a:ext uri="{FF2B5EF4-FFF2-40B4-BE49-F238E27FC236}">
                <a16:creationId xmlns="" xmlns:a16="http://schemas.microsoft.com/office/drawing/2014/main" id="{DC785BA3-4A2F-4CF5-87B8-852DFC784AB0}"/>
              </a:ext>
            </a:extLst>
          </p:cNvPr>
          <p:cNvSpPr txBox="1"/>
          <p:nvPr/>
        </p:nvSpPr>
        <p:spPr>
          <a:xfrm>
            <a:off x="8239567" y="4693361"/>
            <a:ext cx="840374" cy="371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Supervisor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PPS</a:t>
            </a:r>
          </a:p>
        </p:txBody>
      </p:sp>
      <p:cxnSp>
        <p:nvCxnSpPr>
          <p:cNvPr id="107" name="Conector recto 106">
            <a:extLst>
              <a:ext uri="{FF2B5EF4-FFF2-40B4-BE49-F238E27FC236}">
                <a16:creationId xmlns="" xmlns:a16="http://schemas.microsoft.com/office/drawing/2014/main" id="{381345DB-37EA-4773-8FC9-8C1C6C6F8279}"/>
              </a:ext>
            </a:extLst>
          </p:cNvPr>
          <p:cNvCxnSpPr>
            <a:cxnSpLocks/>
          </p:cNvCxnSpPr>
          <p:nvPr/>
        </p:nvCxnSpPr>
        <p:spPr>
          <a:xfrm>
            <a:off x="8044393" y="5089449"/>
            <a:ext cx="0" cy="1291916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>
            <a:extLst>
              <a:ext uri="{FF2B5EF4-FFF2-40B4-BE49-F238E27FC236}">
                <a16:creationId xmlns="" xmlns:a16="http://schemas.microsoft.com/office/drawing/2014/main" id="{52D0B46D-24CE-4F76-AEC6-E46CB4A35ECA}"/>
              </a:ext>
            </a:extLst>
          </p:cNvPr>
          <p:cNvCxnSpPr>
            <a:cxnSpLocks/>
          </p:cNvCxnSpPr>
          <p:nvPr/>
        </p:nvCxnSpPr>
        <p:spPr>
          <a:xfrm flipH="1">
            <a:off x="6493914" y="5244988"/>
            <a:ext cx="15392" cy="1066878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D766BC24-0781-41E6-97D6-F620B2D0560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15941" y="3220925"/>
            <a:ext cx="763039" cy="692273"/>
          </a:xfrm>
          <a:prstGeom prst="rect">
            <a:avLst/>
          </a:prstGeom>
        </p:spPr>
      </p:pic>
      <p:pic>
        <p:nvPicPr>
          <p:cNvPr id="79" name="Gráfico 78" descr="Grupo de personas">
            <a:extLst>
              <a:ext uri="{FF2B5EF4-FFF2-40B4-BE49-F238E27FC236}">
                <a16:creationId xmlns="" xmlns:a16="http://schemas.microsoft.com/office/drawing/2014/main" id="{D37273CB-156E-483A-90D0-FB55B0B1D27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215630" y="3444356"/>
            <a:ext cx="342185" cy="342185"/>
          </a:xfrm>
          <a:prstGeom prst="rect">
            <a:avLst/>
          </a:prstGeom>
        </p:spPr>
      </p:pic>
      <p:cxnSp>
        <p:nvCxnSpPr>
          <p:cNvPr id="83" name="Conector recto 82">
            <a:extLst>
              <a:ext uri="{FF2B5EF4-FFF2-40B4-BE49-F238E27FC236}">
                <a16:creationId xmlns="" xmlns:a16="http://schemas.microsoft.com/office/drawing/2014/main" id="{2F5559C4-F66E-4508-B9DE-5BD13406917A}"/>
              </a:ext>
            </a:extLst>
          </p:cNvPr>
          <p:cNvCxnSpPr>
            <a:cxnSpLocks/>
          </p:cNvCxnSpPr>
          <p:nvPr/>
        </p:nvCxnSpPr>
        <p:spPr>
          <a:xfrm>
            <a:off x="9370366" y="3854799"/>
            <a:ext cx="21306" cy="2457067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uadroTexto 84">
            <a:extLst>
              <a:ext uri="{FF2B5EF4-FFF2-40B4-BE49-F238E27FC236}">
                <a16:creationId xmlns="" xmlns:a16="http://schemas.microsoft.com/office/drawing/2014/main" id="{B0901F8D-C33C-474B-8E24-BBD23E8D5CEF}"/>
              </a:ext>
            </a:extLst>
          </p:cNvPr>
          <p:cNvSpPr txBox="1"/>
          <p:nvPr/>
        </p:nvSpPr>
        <p:spPr>
          <a:xfrm>
            <a:off x="9343862" y="3854799"/>
            <a:ext cx="1502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Junta de Representantes Técnicos</a:t>
            </a:r>
          </a:p>
        </p:txBody>
      </p:sp>
      <p:sp>
        <p:nvSpPr>
          <p:cNvPr id="102" name="40 Elipse">
            <a:extLst>
              <a:ext uri="{FF2B5EF4-FFF2-40B4-BE49-F238E27FC236}">
                <a16:creationId xmlns="" xmlns:a16="http://schemas.microsoft.com/office/drawing/2014/main" id="{C53673D2-6D7E-402A-9603-EBD928911375}"/>
              </a:ext>
            </a:extLst>
          </p:cNvPr>
          <p:cNvSpPr/>
          <p:nvPr/>
        </p:nvSpPr>
        <p:spPr>
          <a:xfrm>
            <a:off x="1948991" y="2008584"/>
            <a:ext cx="191898" cy="182708"/>
          </a:xfrm>
          <a:prstGeom prst="ellipse">
            <a:avLst/>
          </a:prstGeom>
          <a:solidFill>
            <a:srgbClr val="FF006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8" name="Conector: angular 117">
            <a:extLst>
              <a:ext uri="{FF2B5EF4-FFF2-40B4-BE49-F238E27FC236}">
                <a16:creationId xmlns="" xmlns:a16="http://schemas.microsoft.com/office/drawing/2014/main" id="{120B1000-1C0F-4902-9634-92D1E8CA748F}"/>
              </a:ext>
            </a:extLst>
          </p:cNvPr>
          <p:cNvCxnSpPr>
            <a:cxnSpLocks/>
          </p:cNvCxnSpPr>
          <p:nvPr/>
        </p:nvCxnSpPr>
        <p:spPr>
          <a:xfrm>
            <a:off x="7918079" y="4562914"/>
            <a:ext cx="283819" cy="2101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9" name="Imagen 118">
            <a:extLst>
              <a:ext uri="{FF2B5EF4-FFF2-40B4-BE49-F238E27FC236}">
                <a16:creationId xmlns="" xmlns:a16="http://schemas.microsoft.com/office/drawing/2014/main" id="{FC13FD32-DADE-4583-A0F6-078C22F3DEB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48373" y="4657649"/>
            <a:ext cx="530074" cy="530074"/>
          </a:xfrm>
          <a:prstGeom prst="rect">
            <a:avLst/>
          </a:prstGeom>
        </p:spPr>
      </p:pic>
      <p:cxnSp>
        <p:nvCxnSpPr>
          <p:cNvPr id="120" name="Conector recto 119">
            <a:extLst>
              <a:ext uri="{FF2B5EF4-FFF2-40B4-BE49-F238E27FC236}">
                <a16:creationId xmlns="" xmlns:a16="http://schemas.microsoft.com/office/drawing/2014/main" id="{50EBC961-E8FB-414A-9C9B-72502D866854}"/>
              </a:ext>
            </a:extLst>
          </p:cNvPr>
          <p:cNvCxnSpPr>
            <a:cxnSpLocks/>
          </p:cNvCxnSpPr>
          <p:nvPr/>
        </p:nvCxnSpPr>
        <p:spPr>
          <a:xfrm>
            <a:off x="9647701" y="5148326"/>
            <a:ext cx="13924" cy="1201088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CuadroTexto 120">
            <a:extLst>
              <a:ext uri="{FF2B5EF4-FFF2-40B4-BE49-F238E27FC236}">
                <a16:creationId xmlns="" xmlns:a16="http://schemas.microsoft.com/office/drawing/2014/main" id="{62BA7642-948E-4070-ADD0-6E37FEF6D108}"/>
              </a:ext>
            </a:extLst>
          </p:cNvPr>
          <p:cNvSpPr txBox="1"/>
          <p:nvPr/>
        </p:nvSpPr>
        <p:spPr>
          <a:xfrm>
            <a:off x="9618789" y="5223302"/>
            <a:ext cx="89937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Apertura de libro de </a:t>
            </a:r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Minutas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" name="Imagen 121">
            <a:extLst>
              <a:ext uri="{FF2B5EF4-FFF2-40B4-BE49-F238E27FC236}">
                <a16:creationId xmlns="" xmlns:a16="http://schemas.microsoft.com/office/drawing/2014/main" id="{47728E18-A462-45B9-9A68-BA160698420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600980" y="2359756"/>
            <a:ext cx="737888" cy="250386"/>
          </a:xfrm>
          <a:prstGeom prst="rect">
            <a:avLst/>
          </a:prstGeom>
        </p:spPr>
      </p:pic>
      <p:cxnSp>
        <p:nvCxnSpPr>
          <p:cNvPr id="123" name="Conector recto 122">
            <a:extLst>
              <a:ext uri="{FF2B5EF4-FFF2-40B4-BE49-F238E27FC236}">
                <a16:creationId xmlns="" xmlns:a16="http://schemas.microsoft.com/office/drawing/2014/main" id="{93901B8E-5166-48BA-AB11-6FEDCE91DEA3}"/>
              </a:ext>
            </a:extLst>
          </p:cNvPr>
          <p:cNvCxnSpPr>
            <a:cxnSpLocks/>
          </p:cNvCxnSpPr>
          <p:nvPr/>
        </p:nvCxnSpPr>
        <p:spPr>
          <a:xfrm>
            <a:off x="8971170" y="2669706"/>
            <a:ext cx="74253" cy="3691084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40 Elipse">
            <a:extLst>
              <a:ext uri="{FF2B5EF4-FFF2-40B4-BE49-F238E27FC236}">
                <a16:creationId xmlns="" xmlns:a16="http://schemas.microsoft.com/office/drawing/2014/main" id="{ED1A74F2-FFC7-4513-9500-4A3BA3378FF3}"/>
              </a:ext>
            </a:extLst>
          </p:cNvPr>
          <p:cNvSpPr/>
          <p:nvPr/>
        </p:nvSpPr>
        <p:spPr>
          <a:xfrm>
            <a:off x="8380293" y="2022235"/>
            <a:ext cx="191898" cy="182708"/>
          </a:xfrm>
          <a:prstGeom prst="ellipse">
            <a:avLst/>
          </a:prstGeom>
          <a:solidFill>
            <a:srgbClr val="FF006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5" name="CuadroTexto 124">
            <a:extLst>
              <a:ext uri="{FF2B5EF4-FFF2-40B4-BE49-F238E27FC236}">
                <a16:creationId xmlns="" xmlns:a16="http://schemas.microsoft.com/office/drawing/2014/main" id="{39BAA707-3F02-4EC3-9802-F46B27A69BCC}"/>
              </a:ext>
            </a:extLst>
          </p:cNvPr>
          <p:cNvSpPr txBox="1"/>
          <p:nvPr/>
        </p:nvSpPr>
        <p:spPr>
          <a:xfrm>
            <a:off x="8574699" y="1848224"/>
            <a:ext cx="13908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Reasignación de personal de Transportación</a:t>
            </a:r>
          </a:p>
        </p:txBody>
      </p:sp>
      <p:pic>
        <p:nvPicPr>
          <p:cNvPr id="126" name="Imagen 125">
            <a:extLst>
              <a:ext uri="{FF2B5EF4-FFF2-40B4-BE49-F238E27FC236}">
                <a16:creationId xmlns="" xmlns:a16="http://schemas.microsoft.com/office/drawing/2014/main" id="{F5FFC159-B5FE-4F44-889A-015C789C9D4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507084" y="3392437"/>
            <a:ext cx="523875" cy="571500"/>
          </a:xfrm>
          <a:prstGeom prst="rect">
            <a:avLst/>
          </a:prstGeom>
        </p:spPr>
      </p:pic>
      <p:cxnSp>
        <p:nvCxnSpPr>
          <p:cNvPr id="127" name="Conector recto 126">
            <a:extLst>
              <a:ext uri="{FF2B5EF4-FFF2-40B4-BE49-F238E27FC236}">
                <a16:creationId xmlns="" xmlns:a16="http://schemas.microsoft.com/office/drawing/2014/main" id="{E199D270-114E-42EF-9667-9B1D2C8278DE}"/>
              </a:ext>
            </a:extLst>
          </p:cNvPr>
          <p:cNvCxnSpPr>
            <a:cxnSpLocks/>
          </p:cNvCxnSpPr>
          <p:nvPr/>
        </p:nvCxnSpPr>
        <p:spPr>
          <a:xfrm>
            <a:off x="10780262" y="3900873"/>
            <a:ext cx="35230" cy="2463691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CuadroTexto 127">
            <a:extLst>
              <a:ext uri="{FF2B5EF4-FFF2-40B4-BE49-F238E27FC236}">
                <a16:creationId xmlns="" xmlns:a16="http://schemas.microsoft.com/office/drawing/2014/main" id="{72C37C7A-D7C9-4D72-9EE6-B07F4CB06509}"/>
              </a:ext>
            </a:extLst>
          </p:cNvPr>
          <p:cNvSpPr txBox="1"/>
          <p:nvPr/>
        </p:nvSpPr>
        <p:spPr>
          <a:xfrm>
            <a:off x="10379054" y="3004676"/>
            <a:ext cx="120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Programa Anual de  </a:t>
            </a:r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Adquisiciones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9" name="Conector recto 128">
            <a:extLst>
              <a:ext uri="{FF2B5EF4-FFF2-40B4-BE49-F238E27FC236}">
                <a16:creationId xmlns="" xmlns:a16="http://schemas.microsoft.com/office/drawing/2014/main" id="{FB527BAE-9AF8-4DA1-9264-A2AD6AE7E0CC}"/>
              </a:ext>
            </a:extLst>
          </p:cNvPr>
          <p:cNvCxnSpPr>
            <a:cxnSpLocks/>
          </p:cNvCxnSpPr>
          <p:nvPr/>
        </p:nvCxnSpPr>
        <p:spPr>
          <a:xfrm>
            <a:off x="10399741" y="2602503"/>
            <a:ext cx="43782" cy="3758287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Imagen 129">
            <a:extLst>
              <a:ext uri="{FF2B5EF4-FFF2-40B4-BE49-F238E27FC236}">
                <a16:creationId xmlns="" xmlns:a16="http://schemas.microsoft.com/office/drawing/2014/main" id="{1A0BE719-AF7B-4557-BF76-6E3305FF7C6D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38192" t="46216" r="43192" b="34253"/>
          <a:stretch/>
        </p:blipFill>
        <p:spPr>
          <a:xfrm>
            <a:off x="9918103" y="2189903"/>
            <a:ext cx="910159" cy="536896"/>
          </a:xfrm>
          <a:prstGeom prst="rect">
            <a:avLst/>
          </a:prstGeom>
        </p:spPr>
      </p:pic>
      <p:cxnSp>
        <p:nvCxnSpPr>
          <p:cNvPr id="132" name="Conector recto 131">
            <a:extLst>
              <a:ext uri="{FF2B5EF4-FFF2-40B4-BE49-F238E27FC236}">
                <a16:creationId xmlns="" xmlns:a16="http://schemas.microsoft.com/office/drawing/2014/main" id="{AA21098B-1362-4DA0-A135-ABF7FE1ADB08}"/>
              </a:ext>
            </a:extLst>
          </p:cNvPr>
          <p:cNvCxnSpPr>
            <a:cxnSpLocks/>
            <a:stCxn id="147" idx="0"/>
          </p:cNvCxnSpPr>
          <p:nvPr/>
        </p:nvCxnSpPr>
        <p:spPr>
          <a:xfrm flipH="1">
            <a:off x="11529273" y="5112214"/>
            <a:ext cx="10352" cy="1229395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Imagen 133">
            <a:extLst>
              <a:ext uri="{FF2B5EF4-FFF2-40B4-BE49-F238E27FC236}">
                <a16:creationId xmlns="" xmlns:a16="http://schemas.microsoft.com/office/drawing/2014/main" id="{53486F38-A85A-4681-AEB9-C9AC8577A8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745" y="6369979"/>
            <a:ext cx="195007" cy="178702"/>
          </a:xfrm>
          <a:prstGeom prst="rect">
            <a:avLst/>
          </a:prstGeom>
        </p:spPr>
      </p:pic>
      <p:pic>
        <p:nvPicPr>
          <p:cNvPr id="135" name="Imagen 134">
            <a:extLst>
              <a:ext uri="{FF2B5EF4-FFF2-40B4-BE49-F238E27FC236}">
                <a16:creationId xmlns="" xmlns:a16="http://schemas.microsoft.com/office/drawing/2014/main" id="{632444AD-D332-4B15-8EA4-63686F59B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048" y="6369980"/>
            <a:ext cx="195007" cy="178702"/>
          </a:xfrm>
          <a:prstGeom prst="rect">
            <a:avLst/>
          </a:prstGeom>
        </p:spPr>
      </p:pic>
      <p:pic>
        <p:nvPicPr>
          <p:cNvPr id="136" name="Imagen 135">
            <a:extLst>
              <a:ext uri="{FF2B5EF4-FFF2-40B4-BE49-F238E27FC236}">
                <a16:creationId xmlns="" xmlns:a16="http://schemas.microsoft.com/office/drawing/2014/main" id="{48C4D584-9E3A-4BB3-9052-3E1F38116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5928" y="6356728"/>
            <a:ext cx="195007" cy="178702"/>
          </a:xfrm>
          <a:prstGeom prst="rect">
            <a:avLst/>
          </a:prstGeom>
        </p:spPr>
      </p:pic>
      <p:pic>
        <p:nvPicPr>
          <p:cNvPr id="137" name="Imagen 136">
            <a:extLst>
              <a:ext uri="{FF2B5EF4-FFF2-40B4-BE49-F238E27FC236}">
                <a16:creationId xmlns="" xmlns:a16="http://schemas.microsoft.com/office/drawing/2014/main" id="{E29DC422-8E64-4050-A1BC-50F5312A3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7475" y="6369980"/>
            <a:ext cx="195007" cy="178702"/>
          </a:xfrm>
          <a:prstGeom prst="rect">
            <a:avLst/>
          </a:prstGeom>
        </p:spPr>
      </p:pic>
      <p:pic>
        <p:nvPicPr>
          <p:cNvPr id="138" name="Imagen 137">
            <a:extLst>
              <a:ext uri="{FF2B5EF4-FFF2-40B4-BE49-F238E27FC236}">
                <a16:creationId xmlns="" xmlns:a16="http://schemas.microsoft.com/office/drawing/2014/main" id="{0D2845C6-D725-430D-8DC6-B0F66368F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776" y="6369980"/>
            <a:ext cx="195007" cy="178702"/>
          </a:xfrm>
          <a:prstGeom prst="rect">
            <a:avLst/>
          </a:prstGeom>
        </p:spPr>
      </p:pic>
      <p:pic>
        <p:nvPicPr>
          <p:cNvPr id="139" name="Imagen 138">
            <a:extLst>
              <a:ext uri="{FF2B5EF4-FFF2-40B4-BE49-F238E27FC236}">
                <a16:creationId xmlns="" xmlns:a16="http://schemas.microsoft.com/office/drawing/2014/main" id="{DD031040-A194-4643-8B67-A55F9EBD8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9691" y="6369980"/>
            <a:ext cx="195007" cy="178702"/>
          </a:xfrm>
          <a:prstGeom prst="rect">
            <a:avLst/>
          </a:prstGeom>
        </p:spPr>
      </p:pic>
      <p:pic>
        <p:nvPicPr>
          <p:cNvPr id="140" name="Imagen 139">
            <a:extLst>
              <a:ext uri="{FF2B5EF4-FFF2-40B4-BE49-F238E27FC236}">
                <a16:creationId xmlns="" xmlns:a16="http://schemas.microsoft.com/office/drawing/2014/main" id="{92884A30-E723-48C9-8540-83DCCE41B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0731" y="6369980"/>
            <a:ext cx="195007" cy="178702"/>
          </a:xfrm>
          <a:prstGeom prst="rect">
            <a:avLst/>
          </a:prstGeom>
        </p:spPr>
      </p:pic>
      <p:pic>
        <p:nvPicPr>
          <p:cNvPr id="141" name="Imagen 140">
            <a:extLst>
              <a:ext uri="{FF2B5EF4-FFF2-40B4-BE49-F238E27FC236}">
                <a16:creationId xmlns="" xmlns:a16="http://schemas.microsoft.com/office/drawing/2014/main" id="{7328B4C2-2E76-4D48-807A-14016A7E3B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9046" y="6369980"/>
            <a:ext cx="195007" cy="178702"/>
          </a:xfrm>
          <a:prstGeom prst="rect">
            <a:avLst/>
          </a:prstGeom>
        </p:spPr>
      </p:pic>
      <p:pic>
        <p:nvPicPr>
          <p:cNvPr id="142" name="Imagen 141">
            <a:extLst>
              <a:ext uri="{FF2B5EF4-FFF2-40B4-BE49-F238E27FC236}">
                <a16:creationId xmlns="" xmlns:a16="http://schemas.microsoft.com/office/drawing/2014/main" id="{ECEBBFDA-550B-490B-B4DE-5C60A9654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4487" y="5198736"/>
            <a:ext cx="244273" cy="284985"/>
          </a:xfrm>
          <a:prstGeom prst="rect">
            <a:avLst/>
          </a:prstGeom>
        </p:spPr>
      </p:pic>
      <p:pic>
        <p:nvPicPr>
          <p:cNvPr id="143" name="Imagen 142">
            <a:extLst>
              <a:ext uri="{FF2B5EF4-FFF2-40B4-BE49-F238E27FC236}">
                <a16:creationId xmlns="" xmlns:a16="http://schemas.microsoft.com/office/drawing/2014/main" id="{25713165-B6A7-4E89-A967-8B81D6EBD2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0295" y="4455564"/>
            <a:ext cx="244273" cy="284985"/>
          </a:xfrm>
          <a:prstGeom prst="rect">
            <a:avLst/>
          </a:prstGeom>
        </p:spPr>
      </p:pic>
      <p:sp>
        <p:nvSpPr>
          <p:cNvPr id="144" name="CuadroTexto 143">
            <a:extLst>
              <a:ext uri="{FF2B5EF4-FFF2-40B4-BE49-F238E27FC236}">
                <a16:creationId xmlns="" xmlns:a16="http://schemas.microsoft.com/office/drawing/2014/main" id="{6982D4D3-64E7-4D07-AE64-564A0FDF4B82}"/>
              </a:ext>
            </a:extLst>
          </p:cNvPr>
          <p:cNvSpPr txBox="1"/>
          <p:nvPr/>
        </p:nvSpPr>
        <p:spPr>
          <a:xfrm>
            <a:off x="10000981" y="1789658"/>
            <a:ext cx="13908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CACEP-</a:t>
            </a: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Reasignación de operaciones de </a:t>
            </a:r>
            <a:r>
              <a:rPr lang="es-MX" sz="9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PATR´S</a:t>
            </a:r>
          </a:p>
        </p:txBody>
      </p:sp>
      <p:grpSp>
        <p:nvGrpSpPr>
          <p:cNvPr id="145" name="Google Shape;796;p29">
            <a:extLst>
              <a:ext uri="{FF2B5EF4-FFF2-40B4-BE49-F238E27FC236}">
                <a16:creationId xmlns="" xmlns:a16="http://schemas.microsoft.com/office/drawing/2014/main" id="{1D30DBEB-DEA0-4C10-A9D5-7B56AFE78607}"/>
              </a:ext>
            </a:extLst>
          </p:cNvPr>
          <p:cNvGrpSpPr/>
          <p:nvPr/>
        </p:nvGrpSpPr>
        <p:grpSpPr>
          <a:xfrm>
            <a:off x="11060103" y="5112214"/>
            <a:ext cx="951628" cy="777316"/>
            <a:chOff x="4846033" y="1376775"/>
            <a:chExt cx="1513595" cy="16082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6" name="Google Shape;782;p29">
              <a:extLst>
                <a:ext uri="{FF2B5EF4-FFF2-40B4-BE49-F238E27FC236}">
                  <a16:creationId xmlns="" xmlns:a16="http://schemas.microsoft.com/office/drawing/2014/main" id="{898720FF-2909-4AAE-9C12-D4BE3D4BB2E3}"/>
                </a:ext>
              </a:extLst>
            </p:cNvPr>
            <p:cNvSpPr/>
            <p:nvPr/>
          </p:nvSpPr>
          <p:spPr>
            <a:xfrm>
              <a:off x="4846033" y="1571098"/>
              <a:ext cx="1502700" cy="14139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487667" rIns="121900" bIns="121900" anchor="ctr" anchorCtr="0">
              <a:noAutofit/>
            </a:bodyPr>
            <a:lstStyle/>
            <a:p>
              <a:pPr algn="ctr"/>
              <a:endParaRPr sz="1100" dirty="0">
                <a:latin typeface="Avenir Book" panose="02000503020000020003" pitchFamily="2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7" name="Google Shape;797;p29">
              <a:extLst>
                <a:ext uri="{FF2B5EF4-FFF2-40B4-BE49-F238E27FC236}">
                  <a16:creationId xmlns="" xmlns:a16="http://schemas.microsoft.com/office/drawing/2014/main" id="{63DB0A04-4094-489D-9019-B6FF12CF6CDE}"/>
                </a:ext>
              </a:extLst>
            </p:cNvPr>
            <p:cNvSpPr/>
            <p:nvPr/>
          </p:nvSpPr>
          <p:spPr>
            <a:xfrm flipH="1">
              <a:off x="4857828" y="1376775"/>
              <a:ext cx="1501800" cy="366900"/>
            </a:xfrm>
            <a:prstGeom prst="round1Rect">
              <a:avLst>
                <a:gd name="adj" fmla="val 50000"/>
              </a:avLst>
            </a:prstGeom>
            <a:solidFill>
              <a:srgbClr val="FF00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133" name="CuadroTexto 132">
            <a:extLst>
              <a:ext uri="{FF2B5EF4-FFF2-40B4-BE49-F238E27FC236}">
                <a16:creationId xmlns="" xmlns:a16="http://schemas.microsoft.com/office/drawing/2014/main" id="{86A2819B-51BB-4665-A254-6CB190E56367}"/>
              </a:ext>
            </a:extLst>
          </p:cNvPr>
          <p:cNvSpPr txBox="1"/>
          <p:nvPr/>
        </p:nvSpPr>
        <p:spPr>
          <a:xfrm>
            <a:off x="11173392" y="5295514"/>
            <a:ext cx="115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Prorroga del Contrato </a:t>
            </a:r>
            <a:r>
              <a:rPr lang="es-MX" sz="9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Convenio Modificatorio</a:t>
            </a:r>
          </a:p>
        </p:txBody>
      </p:sp>
      <p:pic>
        <p:nvPicPr>
          <p:cNvPr id="148" name="Imagen 147">
            <a:extLst>
              <a:ext uri="{FF2B5EF4-FFF2-40B4-BE49-F238E27FC236}">
                <a16:creationId xmlns="" xmlns:a16="http://schemas.microsoft.com/office/drawing/2014/main" id="{9EDF0471-FFB2-4878-8B6E-3F035B373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2264" y="5932005"/>
            <a:ext cx="244273" cy="284985"/>
          </a:xfrm>
          <a:prstGeom prst="rect">
            <a:avLst/>
          </a:prstGeom>
        </p:spPr>
      </p:pic>
      <p:sp>
        <p:nvSpPr>
          <p:cNvPr id="149" name="40 Elipse">
            <a:extLst>
              <a:ext uri="{FF2B5EF4-FFF2-40B4-BE49-F238E27FC236}">
                <a16:creationId xmlns="" xmlns:a16="http://schemas.microsoft.com/office/drawing/2014/main" id="{424F1EBB-FF04-4BE5-BD23-E60D480E2FF3}"/>
              </a:ext>
            </a:extLst>
          </p:cNvPr>
          <p:cNvSpPr/>
          <p:nvPr/>
        </p:nvSpPr>
        <p:spPr>
          <a:xfrm>
            <a:off x="9861622" y="2016392"/>
            <a:ext cx="191898" cy="182708"/>
          </a:xfrm>
          <a:prstGeom prst="ellipse">
            <a:avLst/>
          </a:prstGeom>
          <a:solidFill>
            <a:srgbClr val="FF006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50" name="Imagen 149">
            <a:extLst>
              <a:ext uri="{FF2B5EF4-FFF2-40B4-BE49-F238E27FC236}">
                <a16:creationId xmlns="" xmlns:a16="http://schemas.microsoft.com/office/drawing/2014/main" id="{084F3712-7D4B-4073-8C79-CBEA389A7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7788" y="6376607"/>
            <a:ext cx="195007" cy="178702"/>
          </a:xfrm>
          <a:prstGeom prst="rect">
            <a:avLst/>
          </a:prstGeom>
        </p:spPr>
      </p:pic>
      <p:pic>
        <p:nvPicPr>
          <p:cNvPr id="151" name="Imagen 150">
            <a:extLst>
              <a:ext uri="{FF2B5EF4-FFF2-40B4-BE49-F238E27FC236}">
                <a16:creationId xmlns="" xmlns:a16="http://schemas.microsoft.com/office/drawing/2014/main" id="{33B7D6FF-52CD-452F-B86A-143D7939E0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2108" y="6376608"/>
            <a:ext cx="195007" cy="178702"/>
          </a:xfrm>
          <a:prstGeom prst="rect">
            <a:avLst/>
          </a:prstGeom>
        </p:spPr>
      </p:pic>
      <p:pic>
        <p:nvPicPr>
          <p:cNvPr id="152" name="Imagen 151">
            <a:extLst>
              <a:ext uri="{FF2B5EF4-FFF2-40B4-BE49-F238E27FC236}">
                <a16:creationId xmlns="" xmlns:a16="http://schemas.microsoft.com/office/drawing/2014/main" id="{577E8806-6DD6-4699-AD66-2124FB157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1218" y="6376608"/>
            <a:ext cx="195007" cy="178702"/>
          </a:xfrm>
          <a:prstGeom prst="rect">
            <a:avLst/>
          </a:prstGeom>
        </p:spPr>
      </p:pic>
      <p:pic>
        <p:nvPicPr>
          <p:cNvPr id="153" name="Imagen 152">
            <a:extLst>
              <a:ext uri="{FF2B5EF4-FFF2-40B4-BE49-F238E27FC236}">
                <a16:creationId xmlns="" xmlns:a16="http://schemas.microsoft.com/office/drawing/2014/main" id="{F913E81B-FF9F-4B04-8328-889F8C269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7101" y="2992685"/>
            <a:ext cx="244273" cy="2849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179229E6-16C5-48F9-B7E1-4C0895FC987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954696" y="4057599"/>
            <a:ext cx="880156" cy="478681"/>
          </a:xfrm>
          <a:prstGeom prst="rect">
            <a:avLst/>
          </a:prstGeom>
        </p:spPr>
      </p:pic>
      <p:cxnSp>
        <p:nvCxnSpPr>
          <p:cNvPr id="131" name="Conector recto 130">
            <a:extLst>
              <a:ext uri="{FF2B5EF4-FFF2-40B4-BE49-F238E27FC236}">
                <a16:creationId xmlns="" xmlns:a16="http://schemas.microsoft.com/office/drawing/2014/main" id="{827B77A7-E13F-4D0F-9D9E-BFD67DC792FF}"/>
              </a:ext>
            </a:extLst>
          </p:cNvPr>
          <p:cNvCxnSpPr>
            <a:cxnSpLocks/>
          </p:cNvCxnSpPr>
          <p:nvPr/>
        </p:nvCxnSpPr>
        <p:spPr>
          <a:xfrm flipH="1">
            <a:off x="11011965" y="4562914"/>
            <a:ext cx="11578" cy="1818451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CuadroTexto 153">
            <a:extLst>
              <a:ext uri="{FF2B5EF4-FFF2-40B4-BE49-F238E27FC236}">
                <a16:creationId xmlns="" xmlns:a16="http://schemas.microsoft.com/office/drawing/2014/main" id="{25A26479-08B7-490F-BACF-39078B3BAD80}"/>
              </a:ext>
            </a:extLst>
          </p:cNvPr>
          <p:cNvSpPr txBox="1"/>
          <p:nvPr/>
        </p:nvSpPr>
        <p:spPr>
          <a:xfrm>
            <a:off x="11033932" y="4577640"/>
            <a:ext cx="12024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Plan de Transferencia de Conocimiento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219D5823-AB39-470F-9C6D-9EF924E2B122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t="16021" r="45716" b="62340"/>
          <a:stretch/>
        </p:blipFill>
        <p:spPr>
          <a:xfrm>
            <a:off x="5115501" y="2160641"/>
            <a:ext cx="967477" cy="252294"/>
          </a:xfrm>
          <a:prstGeom prst="rect">
            <a:avLst/>
          </a:prstGeom>
        </p:spPr>
      </p:pic>
      <p:sp>
        <p:nvSpPr>
          <p:cNvPr id="117" name="CuadroTexto 116">
            <a:extLst>
              <a:ext uri="{FF2B5EF4-FFF2-40B4-BE49-F238E27FC236}">
                <a16:creationId xmlns="" xmlns:a16="http://schemas.microsoft.com/office/drawing/2014/main" id="{B23F590C-CA26-4540-8E5C-D2150B430746}"/>
              </a:ext>
            </a:extLst>
          </p:cNvPr>
          <p:cNvSpPr txBox="1"/>
          <p:nvPr/>
        </p:nvSpPr>
        <p:spPr>
          <a:xfrm>
            <a:off x="5064741" y="1967123"/>
            <a:ext cx="10363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Organigrama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="" xmlns:a16="http://schemas.microsoft.com/office/drawing/2014/main" id="{DDCA5B7B-C9D4-409E-9F87-3231544F67D6}"/>
              </a:ext>
            </a:extLst>
          </p:cNvPr>
          <p:cNvSpPr txBox="1"/>
          <p:nvPr/>
        </p:nvSpPr>
        <p:spPr>
          <a:xfrm>
            <a:off x="5525960" y="2504540"/>
            <a:ext cx="103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Manual de Operación</a:t>
            </a:r>
          </a:p>
        </p:txBody>
      </p:sp>
      <p:pic>
        <p:nvPicPr>
          <p:cNvPr id="156" name="Imagen 155">
            <a:extLst>
              <a:ext uri="{FF2B5EF4-FFF2-40B4-BE49-F238E27FC236}">
                <a16:creationId xmlns="" xmlns:a16="http://schemas.microsoft.com/office/drawing/2014/main" id="{52DCB434-6BA8-4BA3-9076-F8DC0E0D74B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41972" y="2473395"/>
            <a:ext cx="580766" cy="389057"/>
          </a:xfrm>
          <a:prstGeom prst="rect">
            <a:avLst/>
          </a:prstGeom>
        </p:spPr>
      </p:pic>
      <p:pic>
        <p:nvPicPr>
          <p:cNvPr id="157" name="Imagen 156">
            <a:extLst>
              <a:ext uri="{FF2B5EF4-FFF2-40B4-BE49-F238E27FC236}">
                <a16:creationId xmlns="" xmlns:a16="http://schemas.microsoft.com/office/drawing/2014/main" id="{B348D693-C644-3AF4-A406-7786B51E90E6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0274" t="14087" r="81935" b="72371"/>
          <a:stretch/>
        </p:blipFill>
        <p:spPr>
          <a:xfrm>
            <a:off x="8059988" y="5152629"/>
            <a:ext cx="527398" cy="515431"/>
          </a:xfrm>
          <a:prstGeom prst="rect">
            <a:avLst/>
          </a:prstGeom>
        </p:spPr>
      </p:pic>
      <p:cxnSp>
        <p:nvCxnSpPr>
          <p:cNvPr id="158" name="Conector recto 157">
            <a:extLst>
              <a:ext uri="{FF2B5EF4-FFF2-40B4-BE49-F238E27FC236}">
                <a16:creationId xmlns="" xmlns:a16="http://schemas.microsoft.com/office/drawing/2014/main" id="{9DA8DA49-90E7-AA80-3E8F-C1DF902275D5}"/>
              </a:ext>
            </a:extLst>
          </p:cNvPr>
          <p:cNvCxnSpPr>
            <a:cxnSpLocks/>
          </p:cNvCxnSpPr>
          <p:nvPr/>
        </p:nvCxnSpPr>
        <p:spPr>
          <a:xfrm>
            <a:off x="8170599" y="5547834"/>
            <a:ext cx="9096" cy="801254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CuadroTexto 158">
            <a:extLst>
              <a:ext uri="{FF2B5EF4-FFF2-40B4-BE49-F238E27FC236}">
                <a16:creationId xmlns="" xmlns:a16="http://schemas.microsoft.com/office/drawing/2014/main" id="{E044C6B4-00F6-09BD-09EE-9FC4A392001E}"/>
              </a:ext>
            </a:extLst>
          </p:cNvPr>
          <p:cNvSpPr txBox="1"/>
          <p:nvPr/>
        </p:nvSpPr>
        <p:spPr>
          <a:xfrm>
            <a:off x="7917326" y="4055586"/>
            <a:ext cx="15026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Declaración de la </a:t>
            </a:r>
            <a:r>
              <a:rPr lang="es-MX" sz="105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del Contrato</a:t>
            </a:r>
            <a:endParaRPr lang="es-MX" sz="9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171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Conector recto 107">
            <a:extLst>
              <a:ext uri="{FF2B5EF4-FFF2-40B4-BE49-F238E27FC236}">
                <a16:creationId xmlns="" xmlns:a16="http://schemas.microsoft.com/office/drawing/2014/main" id="{7C1BF3BC-1FE3-4C8E-9E45-D4353B97C60F}"/>
              </a:ext>
            </a:extLst>
          </p:cNvPr>
          <p:cNvCxnSpPr>
            <a:cxnSpLocks/>
          </p:cNvCxnSpPr>
          <p:nvPr/>
        </p:nvCxnSpPr>
        <p:spPr>
          <a:xfrm flipH="1">
            <a:off x="5760413" y="4858707"/>
            <a:ext cx="4327" cy="1491393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="" xmlns:a16="http://schemas.microsoft.com/office/drawing/2014/main" id="{2F36EA8E-A7DC-4704-8C28-B5E7F29E5620}"/>
              </a:ext>
            </a:extLst>
          </p:cNvPr>
          <p:cNvCxnSpPr>
            <a:cxnSpLocks/>
          </p:cNvCxnSpPr>
          <p:nvPr/>
        </p:nvCxnSpPr>
        <p:spPr>
          <a:xfrm>
            <a:off x="515173" y="6311866"/>
            <a:ext cx="11543448" cy="48924"/>
          </a:xfrm>
          <a:prstGeom prst="line">
            <a:avLst/>
          </a:prstGeom>
          <a:ln w="31750"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="" xmlns:a16="http://schemas.microsoft.com/office/drawing/2014/main" id="{AC846830-050F-4D9E-90F8-9D1BE1B6CC23}"/>
              </a:ext>
            </a:extLst>
          </p:cNvPr>
          <p:cNvCxnSpPr>
            <a:cxnSpLocks/>
          </p:cNvCxnSpPr>
          <p:nvPr/>
        </p:nvCxnSpPr>
        <p:spPr>
          <a:xfrm flipH="1">
            <a:off x="3275929" y="2455775"/>
            <a:ext cx="9379" cy="3831495"/>
          </a:xfrm>
          <a:prstGeom prst="line">
            <a:avLst/>
          </a:prstGeom>
          <a:ln w="15875"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="" xmlns:a16="http://schemas.microsoft.com/office/drawing/2014/main" id="{27C3C5E6-DF1F-4D11-BDC4-4F1B88855F6E}"/>
              </a:ext>
            </a:extLst>
          </p:cNvPr>
          <p:cNvCxnSpPr>
            <a:cxnSpLocks/>
          </p:cNvCxnSpPr>
          <p:nvPr/>
        </p:nvCxnSpPr>
        <p:spPr>
          <a:xfrm flipH="1">
            <a:off x="4045061" y="2631308"/>
            <a:ext cx="23886" cy="3729482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="" xmlns:a16="http://schemas.microsoft.com/office/drawing/2014/main" id="{51FAA1FB-9609-4092-81A2-65F05FDC8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435" y="6346880"/>
            <a:ext cx="186203" cy="16380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="" xmlns:a16="http://schemas.microsoft.com/office/drawing/2014/main" id="{9948E2F9-B62F-4C54-AA47-28BDBF562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63" y="6331121"/>
            <a:ext cx="186203" cy="16380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="" xmlns:a16="http://schemas.microsoft.com/office/drawing/2014/main" id="{CECC11C0-5A28-4C55-9796-F285DC8E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967" y="2073428"/>
            <a:ext cx="364647" cy="310555"/>
          </a:xfrm>
          <a:prstGeom prst="rect">
            <a:avLst/>
          </a:prstGeom>
        </p:spPr>
      </p:pic>
      <p:cxnSp>
        <p:nvCxnSpPr>
          <p:cNvPr id="27" name="Conector recto 26">
            <a:extLst>
              <a:ext uri="{FF2B5EF4-FFF2-40B4-BE49-F238E27FC236}">
                <a16:creationId xmlns="" xmlns:a16="http://schemas.microsoft.com/office/drawing/2014/main" id="{56B0DFB0-3636-410B-A34D-79C0231BEB8F}"/>
              </a:ext>
            </a:extLst>
          </p:cNvPr>
          <p:cNvCxnSpPr>
            <a:cxnSpLocks/>
          </p:cNvCxnSpPr>
          <p:nvPr/>
        </p:nvCxnSpPr>
        <p:spPr>
          <a:xfrm flipH="1">
            <a:off x="1954980" y="4284005"/>
            <a:ext cx="14692" cy="2018671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="" xmlns:a16="http://schemas.microsoft.com/office/drawing/2014/main" id="{B4E877CB-3FD6-4E32-8E57-374CB6EF73D3}"/>
              </a:ext>
            </a:extLst>
          </p:cNvPr>
          <p:cNvCxnSpPr>
            <a:cxnSpLocks/>
          </p:cNvCxnSpPr>
          <p:nvPr/>
        </p:nvCxnSpPr>
        <p:spPr>
          <a:xfrm flipH="1">
            <a:off x="3585834" y="4211321"/>
            <a:ext cx="10243" cy="2098337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="" xmlns:a16="http://schemas.microsoft.com/office/drawing/2014/main" id="{A71D3CA7-ADC5-4434-B4B5-8ED19A976FE7}"/>
              </a:ext>
            </a:extLst>
          </p:cNvPr>
          <p:cNvSpPr txBox="1"/>
          <p:nvPr/>
        </p:nvSpPr>
        <p:spPr>
          <a:xfrm>
            <a:off x="2213813" y="5396767"/>
            <a:ext cx="1071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Constitución de Sociedad de Propósito Especifico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="" xmlns:a16="http://schemas.microsoft.com/office/drawing/2014/main" id="{BF6AE89B-09B9-4CBA-9A6A-46EF6F23D980}"/>
              </a:ext>
            </a:extLst>
          </p:cNvPr>
          <p:cNvSpPr txBox="1"/>
          <p:nvPr/>
        </p:nvSpPr>
        <p:spPr>
          <a:xfrm>
            <a:off x="3672204" y="1558929"/>
            <a:ext cx="1354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Acuerdo No.</a:t>
            </a:r>
          </a:p>
          <a:p>
            <a:pPr algn="ctr"/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I-EXT-2021-II-3</a:t>
            </a:r>
          </a:p>
        </p:txBody>
      </p:sp>
      <p:pic>
        <p:nvPicPr>
          <p:cNvPr id="38" name="Imagen 37">
            <a:extLst>
              <a:ext uri="{FF2B5EF4-FFF2-40B4-BE49-F238E27FC236}">
                <a16:creationId xmlns="" xmlns:a16="http://schemas.microsoft.com/office/drawing/2014/main" id="{58A6A732-628D-4045-B38C-D55471748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846" y="6350100"/>
            <a:ext cx="195007" cy="178702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="" xmlns:a16="http://schemas.microsoft.com/office/drawing/2014/main" id="{97BBA0F9-3A2E-4852-8653-EA69146E70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109"/>
          <a:stretch/>
        </p:blipFill>
        <p:spPr>
          <a:xfrm>
            <a:off x="515173" y="5534604"/>
            <a:ext cx="1417834" cy="753084"/>
          </a:xfrm>
          <a:prstGeom prst="rect">
            <a:avLst/>
          </a:prstGeom>
        </p:spPr>
      </p:pic>
      <p:sp>
        <p:nvSpPr>
          <p:cNvPr id="99" name="CuadroTexto 98">
            <a:extLst>
              <a:ext uri="{FF2B5EF4-FFF2-40B4-BE49-F238E27FC236}">
                <a16:creationId xmlns="" xmlns:a16="http://schemas.microsoft.com/office/drawing/2014/main" id="{4C67AB57-DC96-4455-845F-5AA622A6FFE1}"/>
              </a:ext>
            </a:extLst>
          </p:cNvPr>
          <p:cNvSpPr txBox="1"/>
          <p:nvPr/>
        </p:nvSpPr>
        <p:spPr>
          <a:xfrm>
            <a:off x="1699158" y="3472175"/>
            <a:ext cx="1024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27-Nov-2020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="" xmlns:a16="http://schemas.microsoft.com/office/drawing/2014/main" id="{4B5B6A5E-C5F3-4FC7-9520-ABB6D985818F}"/>
              </a:ext>
            </a:extLst>
          </p:cNvPr>
          <p:cNvSpPr txBox="1"/>
          <p:nvPr/>
        </p:nvSpPr>
        <p:spPr>
          <a:xfrm>
            <a:off x="510065" y="5219876"/>
            <a:ext cx="114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Licitación Publica Internacional</a:t>
            </a:r>
          </a:p>
        </p:txBody>
      </p:sp>
      <p:sp>
        <p:nvSpPr>
          <p:cNvPr id="116" name="CuadroTexto 115">
            <a:extLst>
              <a:ext uri="{FF2B5EF4-FFF2-40B4-BE49-F238E27FC236}">
                <a16:creationId xmlns="" xmlns:a16="http://schemas.microsoft.com/office/drawing/2014/main" id="{0C2970EA-11CB-4AE1-A0C7-B7DC25A77246}"/>
              </a:ext>
            </a:extLst>
          </p:cNvPr>
          <p:cNvSpPr txBox="1"/>
          <p:nvPr/>
        </p:nvSpPr>
        <p:spPr>
          <a:xfrm>
            <a:off x="496820" y="5508000"/>
            <a:ext cx="1323962" cy="807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s-MX" sz="11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s-MX" sz="1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MX" sz="105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NÚMERO 30102015-002-20</a:t>
            </a:r>
          </a:p>
          <a:p>
            <a:pPr algn="ctr"/>
            <a:r>
              <a:rPr lang="es-MX" sz="1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18-Jun-2020</a:t>
            </a:r>
            <a:r>
              <a:rPr lang="es-MX" sz="1400" b="1" i="0" u="none" strike="noStrike" baseline="0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endParaRPr lang="es-MX" sz="1400" b="1" dirty="0">
              <a:solidFill>
                <a:srgbClr val="FF0066"/>
              </a:solidFill>
            </a:endParaRPr>
          </a:p>
        </p:txBody>
      </p:sp>
      <p:grpSp>
        <p:nvGrpSpPr>
          <p:cNvPr id="59" name="8 Grupo">
            <a:extLst>
              <a:ext uri="{FF2B5EF4-FFF2-40B4-BE49-F238E27FC236}">
                <a16:creationId xmlns="" xmlns:a16="http://schemas.microsoft.com/office/drawing/2014/main" id="{1027739D-DECF-4C95-9B5C-99963AC3B71F}"/>
              </a:ext>
            </a:extLst>
          </p:cNvPr>
          <p:cNvGrpSpPr/>
          <p:nvPr/>
        </p:nvGrpSpPr>
        <p:grpSpPr>
          <a:xfrm>
            <a:off x="1818665" y="3756782"/>
            <a:ext cx="697676" cy="535844"/>
            <a:chOff x="4844899" y="2855102"/>
            <a:chExt cx="3843171" cy="630557"/>
          </a:xfrm>
        </p:grpSpPr>
        <p:sp>
          <p:nvSpPr>
            <p:cNvPr id="60" name="9 Rectángulo redondeado">
              <a:extLst>
                <a:ext uri="{FF2B5EF4-FFF2-40B4-BE49-F238E27FC236}">
                  <a16:creationId xmlns="" xmlns:a16="http://schemas.microsoft.com/office/drawing/2014/main" id="{D6B7582D-2A68-4477-8CE9-DB88182BF28E}"/>
                </a:ext>
              </a:extLst>
            </p:cNvPr>
            <p:cNvSpPr/>
            <p:nvPr/>
          </p:nvSpPr>
          <p:spPr>
            <a:xfrm>
              <a:off x="4897467" y="2855102"/>
              <a:ext cx="3554158" cy="630557"/>
            </a:xfrm>
            <a:prstGeom prst="roundRect">
              <a:avLst>
                <a:gd name="adj" fmla="val 5950"/>
              </a:avLst>
            </a:prstGeom>
            <a:solidFill>
              <a:schemeClr val="bg1"/>
            </a:solidFill>
            <a:effectLst>
              <a:outerShdw blurRad="292100" dist="190500" dir="8100000" algn="tr" rotWithShape="0">
                <a:prstClr val="black">
                  <a:alpha val="50000"/>
                </a:prst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endParaRPr lang="es-ES" sz="1600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ctr">
                <a:lnSpc>
                  <a:spcPct val="90000"/>
                </a:lnSpc>
              </a:pPr>
              <a:endParaRPr lang="es-ES" sz="1200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 Box 5">
              <a:extLst>
                <a:ext uri="{FF2B5EF4-FFF2-40B4-BE49-F238E27FC236}">
                  <a16:creationId xmlns="" xmlns:a16="http://schemas.microsoft.com/office/drawing/2014/main" id="{A66E198F-9392-43EC-81F8-58786E00A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4899" y="3021543"/>
              <a:ext cx="3843171" cy="26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  <a:spcBef>
                  <a:spcPct val="20000"/>
                </a:spcBef>
              </a:pPr>
              <a:r>
                <a:rPr lang="es-MX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Fallo</a:t>
              </a:r>
              <a:endParaRPr lang="es-ES" sz="105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5" name="Imagen 64">
            <a:extLst>
              <a:ext uri="{FF2B5EF4-FFF2-40B4-BE49-F238E27FC236}">
                <a16:creationId xmlns="" xmlns:a16="http://schemas.microsoft.com/office/drawing/2014/main" id="{EEBBC14F-6612-439A-8FD9-906AE8B5CB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02" t="51176" r="39858" b="31680"/>
          <a:stretch/>
        </p:blipFill>
        <p:spPr>
          <a:xfrm>
            <a:off x="1872108" y="6338060"/>
            <a:ext cx="186590" cy="165853"/>
          </a:xfrm>
          <a:prstGeom prst="rect">
            <a:avLst/>
          </a:prstGeom>
        </p:spPr>
      </p:pic>
      <p:cxnSp>
        <p:nvCxnSpPr>
          <p:cNvPr id="67" name="Conector recto 66">
            <a:extLst>
              <a:ext uri="{FF2B5EF4-FFF2-40B4-BE49-F238E27FC236}">
                <a16:creationId xmlns="" xmlns:a16="http://schemas.microsoft.com/office/drawing/2014/main" id="{4EC886AF-8919-4146-9341-F5ADE32D4D55}"/>
              </a:ext>
            </a:extLst>
          </p:cNvPr>
          <p:cNvCxnSpPr>
            <a:cxnSpLocks/>
          </p:cNvCxnSpPr>
          <p:nvPr/>
        </p:nvCxnSpPr>
        <p:spPr>
          <a:xfrm>
            <a:off x="5614422" y="2168474"/>
            <a:ext cx="11718" cy="4140830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="" xmlns:a16="http://schemas.microsoft.com/office/drawing/2014/main" id="{1FCD83E8-97F1-4F6F-A4A0-18DDB92DFC79}"/>
              </a:ext>
            </a:extLst>
          </p:cNvPr>
          <p:cNvSpPr txBox="1"/>
          <p:nvPr/>
        </p:nvSpPr>
        <p:spPr>
          <a:xfrm>
            <a:off x="7131099" y="4589703"/>
            <a:ext cx="1756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Registro </a:t>
            </a:r>
            <a:r>
              <a:rPr lang="es-MX" sz="1100" b="1" dirty="0">
                <a:latin typeface="Arial" panose="020B0604020202020204" pitchFamily="34" charset="0"/>
                <a:cs typeface="Arial" panose="020B0604020202020204" pitchFamily="34" charset="0"/>
              </a:rPr>
              <a:t>Público</a:t>
            </a:r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 Único</a:t>
            </a:r>
          </a:p>
        </p:txBody>
      </p:sp>
      <p:grpSp>
        <p:nvGrpSpPr>
          <p:cNvPr id="75" name="Google Shape;796;p29">
            <a:extLst>
              <a:ext uri="{FF2B5EF4-FFF2-40B4-BE49-F238E27FC236}">
                <a16:creationId xmlns="" xmlns:a16="http://schemas.microsoft.com/office/drawing/2014/main" id="{0FF1C0D9-67B6-4EDC-80E3-89DE8BB1AC7A}"/>
              </a:ext>
            </a:extLst>
          </p:cNvPr>
          <p:cNvGrpSpPr/>
          <p:nvPr/>
        </p:nvGrpSpPr>
        <p:grpSpPr>
          <a:xfrm>
            <a:off x="7670895" y="4830811"/>
            <a:ext cx="977725" cy="444232"/>
            <a:chOff x="4846033" y="1376775"/>
            <a:chExt cx="1513595" cy="16082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6" name="Google Shape;782;p29">
              <a:extLst>
                <a:ext uri="{FF2B5EF4-FFF2-40B4-BE49-F238E27FC236}">
                  <a16:creationId xmlns="" xmlns:a16="http://schemas.microsoft.com/office/drawing/2014/main" id="{FFE8DE16-A2F9-4CDD-8C46-5811350CA2D2}"/>
                </a:ext>
              </a:extLst>
            </p:cNvPr>
            <p:cNvSpPr/>
            <p:nvPr/>
          </p:nvSpPr>
          <p:spPr>
            <a:xfrm>
              <a:off x="4846033" y="1571098"/>
              <a:ext cx="1502700" cy="14139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487667" rIns="121900" bIns="121900" anchor="ctr" anchorCtr="0">
              <a:noAutofit/>
            </a:bodyPr>
            <a:lstStyle/>
            <a:p>
              <a:pPr algn="ctr"/>
              <a:endParaRPr sz="1100" dirty="0">
                <a:latin typeface="Avenir Book" panose="02000503020000020003" pitchFamily="2" charset="0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7" name="Google Shape;797;p29">
              <a:extLst>
                <a:ext uri="{FF2B5EF4-FFF2-40B4-BE49-F238E27FC236}">
                  <a16:creationId xmlns="" xmlns:a16="http://schemas.microsoft.com/office/drawing/2014/main" id="{04A2F088-DA78-4201-8802-CA2CFDFD5B2D}"/>
                </a:ext>
              </a:extLst>
            </p:cNvPr>
            <p:cNvSpPr/>
            <p:nvPr/>
          </p:nvSpPr>
          <p:spPr>
            <a:xfrm flipH="1">
              <a:off x="4857828" y="1376775"/>
              <a:ext cx="1501800" cy="366900"/>
            </a:xfrm>
            <a:prstGeom prst="round1Rect">
              <a:avLst>
                <a:gd name="adj" fmla="val 50000"/>
              </a:avLst>
            </a:prstGeom>
            <a:solidFill>
              <a:srgbClr val="FF00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 dirty="0">
                <a:latin typeface="Avenir Book" panose="02000503020000020003" pitchFamily="2" charset="0"/>
              </a:endParaRPr>
            </a:p>
          </p:txBody>
        </p:sp>
      </p:grpSp>
      <p:sp>
        <p:nvSpPr>
          <p:cNvPr id="78" name="CuadroTexto 77">
            <a:extLst>
              <a:ext uri="{FF2B5EF4-FFF2-40B4-BE49-F238E27FC236}">
                <a16:creationId xmlns="" xmlns:a16="http://schemas.microsoft.com/office/drawing/2014/main" id="{83C74F22-C97C-4E03-AB9D-146DB7628F0D}"/>
              </a:ext>
            </a:extLst>
          </p:cNvPr>
          <p:cNvSpPr txBox="1"/>
          <p:nvPr/>
        </p:nvSpPr>
        <p:spPr>
          <a:xfrm>
            <a:off x="5721734" y="5104021"/>
            <a:ext cx="109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Celebración de Fideicomiso de Administración y Fuente de Pago</a:t>
            </a:r>
            <a:endParaRPr lang="es-MX" sz="9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Imagen 46">
            <a:extLst>
              <a:ext uri="{FF2B5EF4-FFF2-40B4-BE49-F238E27FC236}">
                <a16:creationId xmlns="" xmlns:a16="http://schemas.microsoft.com/office/drawing/2014/main" id="{292916E9-CE2C-469B-9B87-1CA1ABA698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7681" y="4336279"/>
            <a:ext cx="724138" cy="482028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="" xmlns:a16="http://schemas.microsoft.com/office/drawing/2014/main" id="{798B2345-5A69-411A-B74C-C009BD900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585" y="6336848"/>
            <a:ext cx="185816" cy="170279"/>
          </a:xfrm>
          <a:prstGeom prst="rect">
            <a:avLst/>
          </a:prstGeom>
        </p:spPr>
      </p:pic>
      <p:cxnSp>
        <p:nvCxnSpPr>
          <p:cNvPr id="118" name="Conector: angular 117">
            <a:extLst>
              <a:ext uri="{FF2B5EF4-FFF2-40B4-BE49-F238E27FC236}">
                <a16:creationId xmlns="" xmlns:a16="http://schemas.microsoft.com/office/drawing/2014/main" id="{120B1000-1C0F-4902-9634-92D1E8CA748F}"/>
              </a:ext>
            </a:extLst>
          </p:cNvPr>
          <p:cNvCxnSpPr>
            <a:cxnSpLocks/>
          </p:cNvCxnSpPr>
          <p:nvPr/>
        </p:nvCxnSpPr>
        <p:spPr>
          <a:xfrm>
            <a:off x="7494772" y="1823154"/>
            <a:ext cx="1009797" cy="6326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5" name="Imagen 134">
            <a:extLst>
              <a:ext uri="{FF2B5EF4-FFF2-40B4-BE49-F238E27FC236}">
                <a16:creationId xmlns="" xmlns:a16="http://schemas.microsoft.com/office/drawing/2014/main" id="{632444AD-D332-4B15-8EA4-63686F59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277" y="6330224"/>
            <a:ext cx="206109" cy="188876"/>
          </a:xfrm>
          <a:prstGeom prst="rect">
            <a:avLst/>
          </a:prstGeom>
        </p:spPr>
      </p:pic>
      <p:pic>
        <p:nvPicPr>
          <p:cNvPr id="136" name="Imagen 135">
            <a:extLst>
              <a:ext uri="{FF2B5EF4-FFF2-40B4-BE49-F238E27FC236}">
                <a16:creationId xmlns="" xmlns:a16="http://schemas.microsoft.com/office/drawing/2014/main" id="{48C4D584-9E3A-4BB3-9052-3E1F38116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356" y="6343476"/>
            <a:ext cx="195007" cy="178702"/>
          </a:xfrm>
          <a:prstGeom prst="rect">
            <a:avLst/>
          </a:prstGeom>
        </p:spPr>
      </p:pic>
      <p:pic>
        <p:nvPicPr>
          <p:cNvPr id="137" name="Imagen 136">
            <a:extLst>
              <a:ext uri="{FF2B5EF4-FFF2-40B4-BE49-F238E27FC236}">
                <a16:creationId xmlns="" xmlns:a16="http://schemas.microsoft.com/office/drawing/2014/main" id="{E29DC422-8E64-4050-A1BC-50F5312A3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362" y="6396484"/>
            <a:ext cx="195007" cy="178702"/>
          </a:xfrm>
          <a:prstGeom prst="rect">
            <a:avLst/>
          </a:prstGeom>
        </p:spPr>
      </p:pic>
      <p:pic>
        <p:nvPicPr>
          <p:cNvPr id="151" name="Imagen 150">
            <a:extLst>
              <a:ext uri="{FF2B5EF4-FFF2-40B4-BE49-F238E27FC236}">
                <a16:creationId xmlns="" xmlns:a16="http://schemas.microsoft.com/office/drawing/2014/main" id="{33B7D6FF-52CD-452F-B86A-143D7939E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5301" y="6376608"/>
            <a:ext cx="195007" cy="178702"/>
          </a:xfrm>
          <a:prstGeom prst="rect">
            <a:avLst/>
          </a:prstGeom>
        </p:spPr>
      </p:pic>
      <p:pic>
        <p:nvPicPr>
          <p:cNvPr id="152" name="Imagen 151">
            <a:extLst>
              <a:ext uri="{FF2B5EF4-FFF2-40B4-BE49-F238E27FC236}">
                <a16:creationId xmlns="" xmlns:a16="http://schemas.microsoft.com/office/drawing/2014/main" id="{577E8806-6DD6-4699-AD66-2124FB157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2275" y="6376608"/>
            <a:ext cx="195007" cy="178702"/>
          </a:xfrm>
          <a:prstGeom prst="rect">
            <a:avLst/>
          </a:prstGeom>
        </p:spPr>
      </p:pic>
      <p:sp>
        <p:nvSpPr>
          <p:cNvPr id="117" name="CuadroTexto 116">
            <a:extLst>
              <a:ext uri="{FF2B5EF4-FFF2-40B4-BE49-F238E27FC236}">
                <a16:creationId xmlns="" xmlns:a16="http://schemas.microsoft.com/office/drawing/2014/main" id="{B23F590C-CA26-4540-8E5C-D2150B430746}"/>
              </a:ext>
            </a:extLst>
          </p:cNvPr>
          <p:cNvSpPr txBox="1"/>
          <p:nvPr/>
        </p:nvSpPr>
        <p:spPr>
          <a:xfrm>
            <a:off x="2197900" y="1896875"/>
            <a:ext cx="117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Celebración de Firma de contrato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="" xmlns:a16="http://schemas.microsoft.com/office/drawing/2014/main" id="{DDCA5B7B-C9D4-409E-9F87-3231544F67D6}"/>
              </a:ext>
            </a:extLst>
          </p:cNvPr>
          <p:cNvSpPr txBox="1"/>
          <p:nvPr/>
        </p:nvSpPr>
        <p:spPr>
          <a:xfrm>
            <a:off x="3747597" y="1242886"/>
            <a:ext cx="1172910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Primera</a:t>
            </a: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 sesión extraordinaria</a:t>
            </a:r>
          </a:p>
        </p:txBody>
      </p:sp>
      <p:pic>
        <p:nvPicPr>
          <p:cNvPr id="157" name="Picture 2" descr="F:\consejo de admon.jfif">
            <a:extLst>
              <a:ext uri="{FF2B5EF4-FFF2-40B4-BE49-F238E27FC236}">
                <a16:creationId xmlns="" xmlns:a16="http://schemas.microsoft.com/office/drawing/2014/main" id="{87667D60-D17D-4C38-9721-A18DD9844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7" t="27677" r="15253" b="24243"/>
          <a:stretch/>
        </p:blipFill>
        <p:spPr bwMode="auto">
          <a:xfrm>
            <a:off x="4084210" y="1969587"/>
            <a:ext cx="610509" cy="661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3" name="Conector recto 162">
            <a:extLst>
              <a:ext uri="{FF2B5EF4-FFF2-40B4-BE49-F238E27FC236}">
                <a16:creationId xmlns="" xmlns:a16="http://schemas.microsoft.com/office/drawing/2014/main" id="{8D6DA3BA-2C44-4F3F-AF0B-0973E1513A3F}"/>
              </a:ext>
            </a:extLst>
          </p:cNvPr>
          <p:cNvCxnSpPr>
            <a:cxnSpLocks/>
          </p:cNvCxnSpPr>
          <p:nvPr/>
        </p:nvCxnSpPr>
        <p:spPr>
          <a:xfrm>
            <a:off x="2262555" y="5148326"/>
            <a:ext cx="0" cy="1163540"/>
          </a:xfrm>
          <a:prstGeom prst="line">
            <a:avLst/>
          </a:prstGeom>
          <a:ln w="63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CuadroTexto 164">
            <a:extLst>
              <a:ext uri="{FF2B5EF4-FFF2-40B4-BE49-F238E27FC236}">
                <a16:creationId xmlns="" xmlns:a16="http://schemas.microsoft.com/office/drawing/2014/main" id="{447D5742-44F2-433C-B351-79019742B471}"/>
              </a:ext>
            </a:extLst>
          </p:cNvPr>
          <p:cNvSpPr txBox="1"/>
          <p:nvPr/>
        </p:nvSpPr>
        <p:spPr>
          <a:xfrm>
            <a:off x="2216543" y="5263820"/>
            <a:ext cx="11583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11-Dic-2020</a:t>
            </a:r>
            <a:endParaRPr lang="es-MX" sz="105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="" xmlns:a16="http://schemas.microsoft.com/office/drawing/2014/main" id="{E976029F-5374-414B-82D5-726DB74B775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201" t="54646" r="54255" b="33736"/>
          <a:stretch/>
        </p:blipFill>
        <p:spPr>
          <a:xfrm>
            <a:off x="2038396" y="4775797"/>
            <a:ext cx="1130215" cy="4208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66" name="CuadroTexto 165">
            <a:extLst>
              <a:ext uri="{FF2B5EF4-FFF2-40B4-BE49-F238E27FC236}">
                <a16:creationId xmlns="" xmlns:a16="http://schemas.microsoft.com/office/drawing/2014/main" id="{CEB82C05-80B5-4B2C-BE39-303758AC4FAD}"/>
              </a:ext>
            </a:extLst>
          </p:cNvPr>
          <p:cNvSpPr txBox="1"/>
          <p:nvPr/>
        </p:nvSpPr>
        <p:spPr>
          <a:xfrm>
            <a:off x="3212138" y="2967461"/>
            <a:ext cx="9357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09-Ene-2021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="" xmlns:a16="http://schemas.microsoft.com/office/drawing/2014/main" id="{406A3F21-289D-4F37-BA2C-03B5108D5B02}"/>
              </a:ext>
            </a:extLst>
          </p:cNvPr>
          <p:cNvSpPr txBox="1"/>
          <p:nvPr/>
        </p:nvSpPr>
        <p:spPr>
          <a:xfrm>
            <a:off x="1745077" y="2068041"/>
            <a:ext cx="1832139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s-MX" sz="11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s-MX" sz="11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MX" sz="1200" b="1" i="0" u="none" strike="noStrike" baseline="0" dirty="0">
                <a:solidFill>
                  <a:srgbClr val="FF0066"/>
                </a:solidFill>
                <a:latin typeface="Times New Roman" panose="02020603050405020304" pitchFamily="18" charset="0"/>
              </a:rPr>
              <a:t>STC-CNCS-195/2020</a:t>
            </a:r>
            <a:endParaRPr lang="es-MX" sz="1050" b="1" i="0" u="none" strike="noStrike" baseline="0" dirty="0">
              <a:solidFill>
                <a:srgbClr val="FF0066"/>
              </a:solidFill>
              <a:latin typeface="Times New Roman" panose="02020603050405020304" pitchFamily="18" charset="0"/>
            </a:endParaRPr>
          </a:p>
          <a:p>
            <a:pPr algn="ctr"/>
            <a:endParaRPr lang="es-MX" sz="1400" b="1" dirty="0">
              <a:solidFill>
                <a:srgbClr val="FF0066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70094AC7-3B1B-4FCA-B936-8270B7ABE88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811" t="33172" r="20483" b="11566"/>
          <a:stretch/>
        </p:blipFill>
        <p:spPr>
          <a:xfrm>
            <a:off x="3340787" y="3763171"/>
            <a:ext cx="566314" cy="513855"/>
          </a:xfrm>
          <a:prstGeom prst="rect">
            <a:avLst/>
          </a:prstGeom>
        </p:spPr>
      </p:pic>
      <p:sp>
        <p:nvSpPr>
          <p:cNvPr id="158" name="CuadroTexto 157">
            <a:extLst>
              <a:ext uri="{FF2B5EF4-FFF2-40B4-BE49-F238E27FC236}">
                <a16:creationId xmlns="" xmlns:a16="http://schemas.microsoft.com/office/drawing/2014/main" id="{C0BE6FCB-43B1-46FD-AD39-CFC62E746516}"/>
              </a:ext>
            </a:extLst>
          </p:cNvPr>
          <p:cNvSpPr txBox="1"/>
          <p:nvPr/>
        </p:nvSpPr>
        <p:spPr>
          <a:xfrm>
            <a:off x="2233732" y="1685051"/>
            <a:ext cx="12259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18-Dic-2020</a:t>
            </a:r>
          </a:p>
        </p:txBody>
      </p:sp>
      <p:sp>
        <p:nvSpPr>
          <p:cNvPr id="159" name="CuadroTexto 158">
            <a:extLst>
              <a:ext uri="{FF2B5EF4-FFF2-40B4-BE49-F238E27FC236}">
                <a16:creationId xmlns="" xmlns:a16="http://schemas.microsoft.com/office/drawing/2014/main" id="{73958CD7-CACE-4D27-BA7A-25195E848D01}"/>
              </a:ext>
            </a:extLst>
          </p:cNvPr>
          <p:cNvSpPr txBox="1"/>
          <p:nvPr/>
        </p:nvSpPr>
        <p:spPr>
          <a:xfrm>
            <a:off x="3276120" y="3349014"/>
            <a:ext cx="8676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Arial" panose="020B0604020202020204" pitchFamily="34" charset="0"/>
                <a:cs typeface="Arial" panose="020B0604020202020204" pitchFamily="34" charset="0"/>
              </a:rPr>
              <a:t>Incendio en PCC1</a:t>
            </a:r>
          </a:p>
        </p:txBody>
      </p:sp>
      <p:sp>
        <p:nvSpPr>
          <p:cNvPr id="160" name="CuadroTexto 159">
            <a:extLst>
              <a:ext uri="{FF2B5EF4-FFF2-40B4-BE49-F238E27FC236}">
                <a16:creationId xmlns="" xmlns:a16="http://schemas.microsoft.com/office/drawing/2014/main" id="{81DE73DC-C41C-4B6B-8A6D-BEC5447198AC}"/>
              </a:ext>
            </a:extLst>
          </p:cNvPr>
          <p:cNvSpPr txBox="1"/>
          <p:nvPr/>
        </p:nvSpPr>
        <p:spPr>
          <a:xfrm>
            <a:off x="3829319" y="1052825"/>
            <a:ext cx="1024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18-Mzo-2021</a:t>
            </a:r>
          </a:p>
        </p:txBody>
      </p:sp>
      <p:pic>
        <p:nvPicPr>
          <p:cNvPr id="162" name="Imagen 161">
            <a:extLst>
              <a:ext uri="{FF2B5EF4-FFF2-40B4-BE49-F238E27FC236}">
                <a16:creationId xmlns="" xmlns:a16="http://schemas.microsoft.com/office/drawing/2014/main" id="{58290544-70DD-4E56-AED0-5F203D557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785" y="6343476"/>
            <a:ext cx="185816" cy="170279"/>
          </a:xfrm>
          <a:prstGeom prst="rect">
            <a:avLst/>
          </a:prstGeom>
        </p:spPr>
      </p:pic>
      <p:sp>
        <p:nvSpPr>
          <p:cNvPr id="164" name="CuadroTexto 163">
            <a:extLst>
              <a:ext uri="{FF2B5EF4-FFF2-40B4-BE49-F238E27FC236}">
                <a16:creationId xmlns="" xmlns:a16="http://schemas.microsoft.com/office/drawing/2014/main" id="{C9B16F2F-FB4D-4F36-BE0C-E0BCC4A7F51F}"/>
              </a:ext>
            </a:extLst>
          </p:cNvPr>
          <p:cNvSpPr txBox="1"/>
          <p:nvPr/>
        </p:nvSpPr>
        <p:spPr>
          <a:xfrm>
            <a:off x="4024467" y="2671217"/>
            <a:ext cx="13543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Solicitud de Convenio Modificatorio para atender caso Fortuito a fin de incrementar servicio de estudios y restablecimiento del Puesto Central de Control 1 </a:t>
            </a:r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“PCC Ampliado Líneas 2 a la 6”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CuadroTexto 169">
            <a:extLst>
              <a:ext uri="{FF2B5EF4-FFF2-40B4-BE49-F238E27FC236}">
                <a16:creationId xmlns="" xmlns:a16="http://schemas.microsoft.com/office/drawing/2014/main" id="{9387FF60-A3AF-451A-B50F-AED9896FDAF7}"/>
              </a:ext>
            </a:extLst>
          </p:cNvPr>
          <p:cNvSpPr txBox="1"/>
          <p:nvPr/>
        </p:nvSpPr>
        <p:spPr>
          <a:xfrm>
            <a:off x="4498321" y="4546786"/>
            <a:ext cx="101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Secretaría de la Contraloría General de la CDMX</a:t>
            </a:r>
          </a:p>
        </p:txBody>
      </p:sp>
      <p:cxnSp>
        <p:nvCxnSpPr>
          <p:cNvPr id="171" name="Conector recto 170">
            <a:extLst>
              <a:ext uri="{FF2B5EF4-FFF2-40B4-BE49-F238E27FC236}">
                <a16:creationId xmlns="" xmlns:a16="http://schemas.microsoft.com/office/drawing/2014/main" id="{767DA933-2353-4A9F-A6E5-BF9B5A787F0F}"/>
              </a:ext>
            </a:extLst>
          </p:cNvPr>
          <p:cNvCxnSpPr>
            <a:cxnSpLocks/>
          </p:cNvCxnSpPr>
          <p:nvPr/>
        </p:nvCxnSpPr>
        <p:spPr>
          <a:xfrm>
            <a:off x="4214586" y="4970475"/>
            <a:ext cx="0" cy="1376405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Imagen 109">
            <a:extLst>
              <a:ext uri="{FF2B5EF4-FFF2-40B4-BE49-F238E27FC236}">
                <a16:creationId xmlns="" xmlns:a16="http://schemas.microsoft.com/office/drawing/2014/main" id="{43D474ED-B4DF-4C3B-A3E2-A1263373D67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555" t="12374" r="83160" b="75310"/>
          <a:stretch/>
        </p:blipFill>
        <p:spPr>
          <a:xfrm>
            <a:off x="4098409" y="4451639"/>
            <a:ext cx="501917" cy="657593"/>
          </a:xfrm>
          <a:prstGeom prst="rect">
            <a:avLst/>
          </a:prstGeom>
        </p:spPr>
      </p:pic>
      <p:sp>
        <p:nvSpPr>
          <p:cNvPr id="112" name="CuadroTexto 111">
            <a:extLst>
              <a:ext uri="{FF2B5EF4-FFF2-40B4-BE49-F238E27FC236}">
                <a16:creationId xmlns="" xmlns:a16="http://schemas.microsoft.com/office/drawing/2014/main" id="{4C93AF62-222D-4945-8C1A-A45054E74238}"/>
              </a:ext>
            </a:extLst>
          </p:cNvPr>
          <p:cNvSpPr txBox="1"/>
          <p:nvPr/>
        </p:nvSpPr>
        <p:spPr>
          <a:xfrm>
            <a:off x="4212645" y="5134964"/>
            <a:ext cx="146025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000" dirty="0">
                <a:solidFill>
                  <a:srgbClr val="202020"/>
                </a:solidFill>
                <a:latin typeface="Arial" panose="020B0604020202020204" pitchFamily="34" charset="0"/>
              </a:rPr>
              <a:t>E</a:t>
            </a:r>
            <a:r>
              <a:rPr lang="es-MX" sz="1000" b="0" i="0" u="none" strike="noStrike" baseline="0" dirty="0">
                <a:solidFill>
                  <a:srgbClr val="202020"/>
                </a:solidFill>
                <a:latin typeface="Arial" panose="020B0604020202020204" pitchFamily="34" charset="0"/>
              </a:rPr>
              <a:t>mite </a:t>
            </a:r>
            <a:r>
              <a:rPr lang="es-MX" sz="1000" b="0" i="0" u="none" strike="noStrike" baseline="0" dirty="0">
                <a:solidFill>
                  <a:srgbClr val="484848"/>
                </a:solidFill>
                <a:latin typeface="Arial" panose="020B0604020202020204" pitchFamily="34" charset="0"/>
              </a:rPr>
              <a:t>i</a:t>
            </a:r>
            <a:r>
              <a:rPr lang="es-MX" sz="1000" b="0" i="0" u="none" strike="noStrike" baseline="0" dirty="0">
                <a:solidFill>
                  <a:srgbClr val="202020"/>
                </a:solidFill>
                <a:latin typeface="Arial" panose="020B0604020202020204" pitchFamily="34" charset="0"/>
              </a:rPr>
              <a:t>nterpretación de diversos preceptos de </a:t>
            </a:r>
            <a:r>
              <a:rPr lang="es-MX" sz="800" b="0" i="0" u="none" strike="noStrike" baseline="0" dirty="0">
                <a:solidFill>
                  <a:srgbClr val="202020"/>
                </a:solidFill>
                <a:latin typeface="Arial" panose="020B0604020202020204" pitchFamily="34" charset="0"/>
              </a:rPr>
              <a:t>la </a:t>
            </a:r>
            <a:r>
              <a:rPr lang="es-MX" sz="1000" b="0" i="0" u="none" strike="noStrike" baseline="0" dirty="0">
                <a:solidFill>
                  <a:srgbClr val="202020"/>
                </a:solidFill>
                <a:latin typeface="Arial" panose="020B0604020202020204" pitchFamily="34" charset="0"/>
              </a:rPr>
              <a:t>LADF a fin de determinar </a:t>
            </a:r>
            <a:r>
              <a:rPr lang="es-MX" sz="800" b="0" i="0" u="none" strike="noStrike" baseline="0" dirty="0">
                <a:solidFill>
                  <a:srgbClr val="202020"/>
                </a:solidFill>
                <a:latin typeface="Arial" panose="020B0604020202020204" pitchFamily="34" charset="0"/>
              </a:rPr>
              <a:t>la </a:t>
            </a:r>
            <a:r>
              <a:rPr lang="es-MX" sz="1000" b="0" i="0" u="none" strike="noStrike" baseline="0" dirty="0">
                <a:solidFill>
                  <a:srgbClr val="202020"/>
                </a:solidFill>
                <a:latin typeface="Arial" panose="020B0604020202020204" pitchFamily="34" charset="0"/>
              </a:rPr>
              <a:t>viabilidad para modificar el contrato </a:t>
            </a:r>
            <a:r>
              <a:rPr lang="es-MX" sz="1000" dirty="0">
                <a:solidFill>
                  <a:srgbClr val="202020"/>
                </a:solidFill>
                <a:latin typeface="Arial" panose="020B0604020202020204" pitchFamily="34" charset="0"/>
              </a:rPr>
              <a:t>PPS </a:t>
            </a:r>
            <a:r>
              <a:rPr lang="es-MX" sz="1000" b="0" i="0" u="none" strike="noStrike" baseline="0" dirty="0">
                <a:solidFill>
                  <a:srgbClr val="202020"/>
                </a:solidFill>
                <a:latin typeface="Arial" panose="020B0604020202020204" pitchFamily="34" charset="0"/>
              </a:rPr>
              <a:t>No. STC-CNCS-195/2020.</a:t>
            </a:r>
            <a:endParaRPr lang="es-MX" sz="1000" dirty="0"/>
          </a:p>
        </p:txBody>
      </p:sp>
      <p:pic>
        <p:nvPicPr>
          <p:cNvPr id="113" name="Imagen 112">
            <a:extLst>
              <a:ext uri="{FF2B5EF4-FFF2-40B4-BE49-F238E27FC236}">
                <a16:creationId xmlns="" xmlns:a16="http://schemas.microsoft.com/office/drawing/2014/main" id="{327A435E-E5C1-4E7B-8D76-0C83D35D680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045" t="58027" r="25994" b="29603"/>
          <a:stretch/>
        </p:blipFill>
        <p:spPr>
          <a:xfrm>
            <a:off x="5399488" y="2073824"/>
            <a:ext cx="574105" cy="579756"/>
          </a:xfrm>
          <a:prstGeom prst="rect">
            <a:avLst/>
          </a:prstGeom>
        </p:spPr>
      </p:pic>
      <p:sp>
        <p:nvSpPr>
          <p:cNvPr id="142" name="CuadroTexto 141">
            <a:extLst>
              <a:ext uri="{FF2B5EF4-FFF2-40B4-BE49-F238E27FC236}">
                <a16:creationId xmlns="" xmlns:a16="http://schemas.microsoft.com/office/drawing/2014/main" id="{97C04762-31C3-4C90-BF26-B9F7BCFC47EC}"/>
              </a:ext>
            </a:extLst>
          </p:cNvPr>
          <p:cNvSpPr txBox="1"/>
          <p:nvPr/>
        </p:nvSpPr>
        <p:spPr>
          <a:xfrm>
            <a:off x="5069602" y="1351119"/>
            <a:ext cx="1024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27-Mzo-2021</a:t>
            </a:r>
          </a:p>
        </p:txBody>
      </p:sp>
      <p:sp>
        <p:nvSpPr>
          <p:cNvPr id="156" name="CuadroTexto 155">
            <a:extLst>
              <a:ext uri="{FF2B5EF4-FFF2-40B4-BE49-F238E27FC236}">
                <a16:creationId xmlns="" xmlns:a16="http://schemas.microsoft.com/office/drawing/2014/main" id="{8EB398D0-01A7-4EF3-9867-FDAF555027A5}"/>
              </a:ext>
            </a:extLst>
          </p:cNvPr>
          <p:cNvSpPr txBox="1"/>
          <p:nvPr/>
        </p:nvSpPr>
        <p:spPr>
          <a:xfrm>
            <a:off x="5018488" y="1503788"/>
            <a:ext cx="102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Convenio Modificatorio</a:t>
            </a:r>
          </a:p>
        </p:txBody>
      </p:sp>
      <p:sp>
        <p:nvSpPr>
          <p:cNvPr id="161" name="CuadroTexto 160">
            <a:extLst>
              <a:ext uri="{FF2B5EF4-FFF2-40B4-BE49-F238E27FC236}">
                <a16:creationId xmlns="" xmlns:a16="http://schemas.microsoft.com/office/drawing/2014/main" id="{3BE8EC36-383C-41BC-85CE-0E0EFA09C962}"/>
              </a:ext>
            </a:extLst>
          </p:cNvPr>
          <p:cNvSpPr txBox="1"/>
          <p:nvPr/>
        </p:nvSpPr>
        <p:spPr>
          <a:xfrm>
            <a:off x="4919349" y="1790023"/>
            <a:ext cx="1354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01/2021</a:t>
            </a:r>
          </a:p>
        </p:txBody>
      </p:sp>
      <p:sp>
        <p:nvSpPr>
          <p:cNvPr id="173" name="CuadroTexto 172">
            <a:extLst>
              <a:ext uri="{FF2B5EF4-FFF2-40B4-BE49-F238E27FC236}">
                <a16:creationId xmlns="" xmlns:a16="http://schemas.microsoft.com/office/drawing/2014/main" id="{EC0C9A69-2204-4C33-A1B3-31D5A2D7F736}"/>
              </a:ext>
            </a:extLst>
          </p:cNvPr>
          <p:cNvSpPr txBox="1"/>
          <p:nvPr/>
        </p:nvSpPr>
        <p:spPr>
          <a:xfrm>
            <a:off x="5732563" y="4938163"/>
            <a:ext cx="1132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01-Jun--2021</a:t>
            </a:r>
          </a:p>
        </p:txBody>
      </p:sp>
      <p:pic>
        <p:nvPicPr>
          <p:cNvPr id="172" name="Imagen 171">
            <a:extLst>
              <a:ext uri="{FF2B5EF4-FFF2-40B4-BE49-F238E27FC236}">
                <a16:creationId xmlns="" xmlns:a16="http://schemas.microsoft.com/office/drawing/2014/main" id="{9408A366-A9C5-4E70-9CF8-143839FE03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69969" y="4497283"/>
            <a:ext cx="485102" cy="485102"/>
          </a:xfrm>
          <a:prstGeom prst="rect">
            <a:avLst/>
          </a:prstGeom>
        </p:spPr>
      </p:pic>
      <p:cxnSp>
        <p:nvCxnSpPr>
          <p:cNvPr id="88" name="Conector recto 87">
            <a:extLst>
              <a:ext uri="{FF2B5EF4-FFF2-40B4-BE49-F238E27FC236}">
                <a16:creationId xmlns="" xmlns:a16="http://schemas.microsoft.com/office/drawing/2014/main" id="{B366D81A-E9AC-4251-9207-21BEA3FF568B}"/>
              </a:ext>
            </a:extLst>
          </p:cNvPr>
          <p:cNvCxnSpPr>
            <a:cxnSpLocks/>
          </p:cNvCxnSpPr>
          <p:nvPr/>
        </p:nvCxnSpPr>
        <p:spPr>
          <a:xfrm>
            <a:off x="6965677" y="2682628"/>
            <a:ext cx="11412" cy="3678415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uadroTexto 92">
            <a:extLst>
              <a:ext uri="{FF2B5EF4-FFF2-40B4-BE49-F238E27FC236}">
                <a16:creationId xmlns="" xmlns:a16="http://schemas.microsoft.com/office/drawing/2014/main" id="{A7F066B3-96B2-4DB1-8D4D-B0C2419EBB5F}"/>
              </a:ext>
            </a:extLst>
          </p:cNvPr>
          <p:cNvSpPr txBox="1"/>
          <p:nvPr/>
        </p:nvSpPr>
        <p:spPr>
          <a:xfrm>
            <a:off x="8195244" y="1290437"/>
            <a:ext cx="116904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Octava </a:t>
            </a: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sesión extraordinaria</a:t>
            </a:r>
          </a:p>
        </p:txBody>
      </p:sp>
      <p:pic>
        <p:nvPicPr>
          <p:cNvPr id="94" name="Picture 2" descr="F:\consejo de admon.jfif">
            <a:extLst>
              <a:ext uri="{FF2B5EF4-FFF2-40B4-BE49-F238E27FC236}">
                <a16:creationId xmlns="" xmlns:a16="http://schemas.microsoft.com/office/drawing/2014/main" id="{0652D04D-9AE5-4730-94D4-829B9E213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7" t="27677" r="15253" b="24243"/>
          <a:stretch/>
        </p:blipFill>
        <p:spPr bwMode="auto">
          <a:xfrm>
            <a:off x="8656099" y="1938261"/>
            <a:ext cx="610509" cy="661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CuadroTexto 94">
            <a:extLst>
              <a:ext uri="{FF2B5EF4-FFF2-40B4-BE49-F238E27FC236}">
                <a16:creationId xmlns="" xmlns:a16="http://schemas.microsoft.com/office/drawing/2014/main" id="{DABD6D96-66A5-4182-833F-A73FEB6300DA}"/>
              </a:ext>
            </a:extLst>
          </p:cNvPr>
          <p:cNvSpPr txBox="1"/>
          <p:nvPr/>
        </p:nvSpPr>
        <p:spPr>
          <a:xfrm>
            <a:off x="8231343" y="1095541"/>
            <a:ext cx="1024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29-Nov-2021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="" xmlns:a16="http://schemas.microsoft.com/office/drawing/2014/main" id="{96800561-F8BA-4FBF-8DC7-8326863D6CB9}"/>
              </a:ext>
            </a:extLst>
          </p:cNvPr>
          <p:cNvSpPr txBox="1"/>
          <p:nvPr/>
        </p:nvSpPr>
        <p:spPr>
          <a:xfrm>
            <a:off x="7103071" y="2676883"/>
            <a:ext cx="156289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Solicitud de Segundo Convenio Modificatorio para ampliación de plazo clausula 5 secciones 5.1 y 5.2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Imagen 104">
            <a:extLst>
              <a:ext uri="{FF2B5EF4-FFF2-40B4-BE49-F238E27FC236}">
                <a16:creationId xmlns="" xmlns:a16="http://schemas.microsoft.com/office/drawing/2014/main" id="{6D47765B-D696-44A2-B170-A089C281189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68045" t="58027" r="25994" b="29603"/>
          <a:stretch/>
        </p:blipFill>
        <p:spPr>
          <a:xfrm>
            <a:off x="6816049" y="2067200"/>
            <a:ext cx="574105" cy="579756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="" xmlns:a16="http://schemas.microsoft.com/office/drawing/2014/main" id="{76FF6A27-0D81-4517-BA1E-5911D2DC59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13238" y="4770877"/>
            <a:ext cx="566937" cy="504166"/>
          </a:xfrm>
          <a:prstGeom prst="rect">
            <a:avLst/>
          </a:prstGeom>
        </p:spPr>
      </p:pic>
      <p:sp>
        <p:nvSpPr>
          <p:cNvPr id="114" name="CuadroTexto 113">
            <a:extLst>
              <a:ext uri="{FF2B5EF4-FFF2-40B4-BE49-F238E27FC236}">
                <a16:creationId xmlns="" xmlns:a16="http://schemas.microsoft.com/office/drawing/2014/main" id="{651094AD-C2AA-4B77-9A05-246DAA892047}"/>
              </a:ext>
            </a:extLst>
          </p:cNvPr>
          <p:cNvSpPr txBox="1"/>
          <p:nvPr/>
        </p:nvSpPr>
        <p:spPr>
          <a:xfrm>
            <a:off x="8092520" y="1578809"/>
            <a:ext cx="1354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Acuerdo No.</a:t>
            </a:r>
          </a:p>
          <a:p>
            <a:pPr algn="ctr"/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VIII-EXT-2021-II-4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="" xmlns:a16="http://schemas.microsoft.com/office/drawing/2014/main" id="{ABBEE209-9FFA-408F-9E66-76888F6675E5}"/>
              </a:ext>
            </a:extLst>
          </p:cNvPr>
          <p:cNvSpPr txBox="1"/>
          <p:nvPr/>
        </p:nvSpPr>
        <p:spPr>
          <a:xfrm>
            <a:off x="5561812" y="3007522"/>
            <a:ext cx="1132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15-Abr--2021</a:t>
            </a:r>
          </a:p>
        </p:txBody>
      </p:sp>
      <p:sp>
        <p:nvSpPr>
          <p:cNvPr id="122" name="CuadroTexto 121">
            <a:extLst>
              <a:ext uri="{FF2B5EF4-FFF2-40B4-BE49-F238E27FC236}">
                <a16:creationId xmlns="" xmlns:a16="http://schemas.microsoft.com/office/drawing/2014/main" id="{9C158656-E26F-4C9D-89B5-D1F581AC01B5}"/>
              </a:ext>
            </a:extLst>
          </p:cNvPr>
          <p:cNvSpPr txBox="1"/>
          <p:nvPr/>
        </p:nvSpPr>
        <p:spPr>
          <a:xfrm>
            <a:off x="5581777" y="3191398"/>
            <a:ext cx="121144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Celebración de contrato de Prestación de Servicios </a:t>
            </a:r>
            <a:r>
              <a:rPr lang="es-MX" sz="1000" b="1" dirty="0">
                <a:latin typeface="Arial" panose="020B0604020202020204" pitchFamily="34" charset="0"/>
                <a:cs typeface="Arial" panose="020B0604020202020204" pitchFamily="34" charset="0"/>
              </a:rPr>
              <a:t>01-STC/CFE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, Convenio marco-Modernización Subestaciones Buen Tono</a:t>
            </a:r>
            <a:endParaRPr lang="es-MX" sz="9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CuadroTexto 123">
            <a:extLst>
              <a:ext uri="{FF2B5EF4-FFF2-40B4-BE49-F238E27FC236}">
                <a16:creationId xmlns="" xmlns:a16="http://schemas.microsoft.com/office/drawing/2014/main" id="{55DCBCB3-2C1D-4457-B0F2-EFB750B0132D}"/>
              </a:ext>
            </a:extLst>
          </p:cNvPr>
          <p:cNvSpPr txBox="1"/>
          <p:nvPr/>
        </p:nvSpPr>
        <p:spPr>
          <a:xfrm>
            <a:off x="6643817" y="1384250"/>
            <a:ext cx="1123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03-Jun--2021</a:t>
            </a:r>
          </a:p>
        </p:txBody>
      </p:sp>
      <p:sp>
        <p:nvSpPr>
          <p:cNvPr id="126" name="CuadroTexto 125">
            <a:extLst>
              <a:ext uri="{FF2B5EF4-FFF2-40B4-BE49-F238E27FC236}">
                <a16:creationId xmlns="" xmlns:a16="http://schemas.microsoft.com/office/drawing/2014/main" id="{3EEB0319-DC7D-4330-9DE2-656D5D04A376}"/>
              </a:ext>
            </a:extLst>
          </p:cNvPr>
          <p:cNvSpPr txBox="1"/>
          <p:nvPr/>
        </p:nvSpPr>
        <p:spPr>
          <a:xfrm>
            <a:off x="6632459" y="1536919"/>
            <a:ext cx="1024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2do Convenio Modificatorio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="" xmlns:a16="http://schemas.microsoft.com/office/drawing/2014/main" id="{0711EA06-1803-471D-B95B-6EEAB1A709B0}"/>
              </a:ext>
            </a:extLst>
          </p:cNvPr>
          <p:cNvSpPr txBox="1"/>
          <p:nvPr/>
        </p:nvSpPr>
        <p:spPr>
          <a:xfrm>
            <a:off x="6493564" y="1823154"/>
            <a:ext cx="1354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02/2021</a:t>
            </a:r>
          </a:p>
        </p:txBody>
      </p:sp>
      <p:cxnSp>
        <p:nvCxnSpPr>
          <p:cNvPr id="134" name="Conector recto 133">
            <a:extLst>
              <a:ext uri="{FF2B5EF4-FFF2-40B4-BE49-F238E27FC236}">
                <a16:creationId xmlns="" xmlns:a16="http://schemas.microsoft.com/office/drawing/2014/main" id="{13279211-4B18-426F-A5E3-345375D20374}"/>
              </a:ext>
            </a:extLst>
          </p:cNvPr>
          <p:cNvCxnSpPr>
            <a:cxnSpLocks/>
          </p:cNvCxnSpPr>
          <p:nvPr/>
        </p:nvCxnSpPr>
        <p:spPr>
          <a:xfrm>
            <a:off x="9026486" y="2641569"/>
            <a:ext cx="44572" cy="3723816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CuadroTexto 142">
            <a:extLst>
              <a:ext uri="{FF2B5EF4-FFF2-40B4-BE49-F238E27FC236}">
                <a16:creationId xmlns="" xmlns:a16="http://schemas.microsoft.com/office/drawing/2014/main" id="{E231A806-855F-4E91-837A-0D029C6AC3A5}"/>
              </a:ext>
            </a:extLst>
          </p:cNvPr>
          <p:cNvSpPr txBox="1"/>
          <p:nvPr/>
        </p:nvSpPr>
        <p:spPr>
          <a:xfrm>
            <a:off x="7095946" y="3380522"/>
            <a:ext cx="157002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Las condiciones deberán cumplirse un  plazo máximo de </a:t>
            </a:r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124</a:t>
            </a: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 días hábiles contados a partir de la fecha de la firma del contrato, el plazo será prorrogable por un plazo igual al original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CuadroTexto 148">
            <a:extLst>
              <a:ext uri="{FF2B5EF4-FFF2-40B4-BE49-F238E27FC236}">
                <a16:creationId xmlns="" xmlns:a16="http://schemas.microsoft.com/office/drawing/2014/main" id="{2AE7C76B-1EB8-449D-9579-FF9AF6329212}"/>
              </a:ext>
            </a:extLst>
          </p:cNvPr>
          <p:cNvSpPr txBox="1"/>
          <p:nvPr/>
        </p:nvSpPr>
        <p:spPr>
          <a:xfrm>
            <a:off x="7239326" y="5197959"/>
            <a:ext cx="165402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9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16-Jun-2021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="" xmlns:a16="http://schemas.microsoft.com/office/drawing/2014/main" id="{D068C874-03AC-45B0-B0ED-7123FF8507B3}"/>
              </a:ext>
            </a:extLst>
          </p:cNvPr>
          <p:cNvSpPr txBox="1"/>
          <p:nvPr/>
        </p:nvSpPr>
        <p:spPr>
          <a:xfrm>
            <a:off x="7575131" y="4885211"/>
            <a:ext cx="11660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00" b="1" dirty="0">
                <a:latin typeface="Arial" panose="020B0604020202020204" pitchFamily="34" charset="0"/>
                <a:cs typeface="Arial" panose="020B0604020202020204" pitchFamily="34" charset="0"/>
              </a:rPr>
              <a:t>Fecha</a:t>
            </a:r>
          </a:p>
          <a:p>
            <a:pPr algn="ctr"/>
            <a:r>
              <a:rPr lang="es-MX" sz="1100" b="1" dirty="0">
                <a:latin typeface="Arial" panose="020B0604020202020204" pitchFamily="34" charset="0"/>
                <a:cs typeface="Arial" panose="020B0604020202020204" pitchFamily="34" charset="0"/>
              </a:rPr>
              <a:t> Efectiva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="" xmlns:a16="http://schemas.microsoft.com/office/drawing/2014/main" id="{F746BE3E-0C4E-4326-9B90-512979CCD8BB}"/>
              </a:ext>
            </a:extLst>
          </p:cNvPr>
          <p:cNvSpPr/>
          <p:nvPr/>
        </p:nvSpPr>
        <p:spPr>
          <a:xfrm>
            <a:off x="7047373" y="4608050"/>
            <a:ext cx="1769720" cy="1648339"/>
          </a:xfrm>
          <a:prstGeom prst="roundRect">
            <a:avLst/>
          </a:prstGeom>
          <a:noFill/>
          <a:ln>
            <a:solidFill>
              <a:srgbClr val="FF0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9" name="CuadroTexto 168">
            <a:extLst>
              <a:ext uri="{FF2B5EF4-FFF2-40B4-BE49-F238E27FC236}">
                <a16:creationId xmlns="" xmlns:a16="http://schemas.microsoft.com/office/drawing/2014/main" id="{4F447EDD-76DE-416B-91E7-75D422129C44}"/>
              </a:ext>
            </a:extLst>
          </p:cNvPr>
          <p:cNvSpPr txBox="1"/>
          <p:nvPr/>
        </p:nvSpPr>
        <p:spPr>
          <a:xfrm>
            <a:off x="4444755" y="4319936"/>
            <a:ext cx="1132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23-Mar--2021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D7D95DF7-01F5-FCB1-981E-4532290626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4114" y="2713296"/>
            <a:ext cx="621075" cy="330359"/>
          </a:xfrm>
          <a:prstGeom prst="rect">
            <a:avLst/>
          </a:prstGeom>
        </p:spPr>
      </p:pic>
      <p:sp>
        <p:nvSpPr>
          <p:cNvPr id="98" name="CuadroTexto 97">
            <a:extLst>
              <a:ext uri="{FF2B5EF4-FFF2-40B4-BE49-F238E27FC236}">
                <a16:creationId xmlns="" xmlns:a16="http://schemas.microsoft.com/office/drawing/2014/main" id="{5DF1ED67-044E-57DB-AA2F-0583F4284F6E}"/>
              </a:ext>
            </a:extLst>
          </p:cNvPr>
          <p:cNvSpPr txBox="1"/>
          <p:nvPr/>
        </p:nvSpPr>
        <p:spPr>
          <a:xfrm>
            <a:off x="9284324" y="1287305"/>
            <a:ext cx="116904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Primera </a:t>
            </a: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sesión extraordinaria</a:t>
            </a:r>
          </a:p>
        </p:txBody>
      </p:sp>
      <p:pic>
        <p:nvPicPr>
          <p:cNvPr id="100" name="Picture 2" descr="F:\consejo de admon.jfif">
            <a:extLst>
              <a:ext uri="{FF2B5EF4-FFF2-40B4-BE49-F238E27FC236}">
                <a16:creationId xmlns="" xmlns:a16="http://schemas.microsoft.com/office/drawing/2014/main" id="{C2E76F94-B2BC-B1BF-E4D4-C07085C1C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7" t="27677" r="15253" b="24243"/>
          <a:stretch/>
        </p:blipFill>
        <p:spPr bwMode="auto">
          <a:xfrm>
            <a:off x="9420448" y="1961740"/>
            <a:ext cx="610509" cy="6617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CuadroTexto 100">
            <a:extLst>
              <a:ext uri="{FF2B5EF4-FFF2-40B4-BE49-F238E27FC236}">
                <a16:creationId xmlns="" xmlns:a16="http://schemas.microsoft.com/office/drawing/2014/main" id="{17E1D10F-46FB-5DFB-643C-F630B9CC439E}"/>
              </a:ext>
            </a:extLst>
          </p:cNvPr>
          <p:cNvSpPr txBox="1"/>
          <p:nvPr/>
        </p:nvSpPr>
        <p:spPr>
          <a:xfrm>
            <a:off x="9346435" y="1091529"/>
            <a:ext cx="1024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11-Ene-2022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="" xmlns:a16="http://schemas.microsoft.com/office/drawing/2014/main" id="{3AD00EA9-5292-2C74-5DC0-CA39F8D98876}"/>
              </a:ext>
            </a:extLst>
          </p:cNvPr>
          <p:cNvSpPr txBox="1"/>
          <p:nvPr/>
        </p:nvSpPr>
        <p:spPr>
          <a:xfrm>
            <a:off x="9173167" y="1574797"/>
            <a:ext cx="1354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Acuerdo No.</a:t>
            </a:r>
          </a:p>
          <a:p>
            <a:pPr algn="ctr"/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I-EXT-2022-II-1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="" xmlns:a16="http://schemas.microsoft.com/office/drawing/2014/main" id="{AD015167-9B05-672F-08F7-DB603C10F86A}"/>
              </a:ext>
            </a:extLst>
          </p:cNvPr>
          <p:cNvSpPr txBox="1"/>
          <p:nvPr/>
        </p:nvSpPr>
        <p:spPr>
          <a:xfrm>
            <a:off x="7231457" y="5462935"/>
            <a:ext cx="152420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000" dirty="0">
                <a:solidFill>
                  <a:srgbClr val="202020"/>
                </a:solidFill>
                <a:latin typeface="Arial" panose="020B0604020202020204" pitchFamily="34" charset="0"/>
              </a:rPr>
              <a:t>Obligación Valida, Exigible y Vinculante-formalmente iniciada la etapa de implementación</a:t>
            </a:r>
            <a:endParaRPr lang="es-MX" sz="1000" dirty="0"/>
          </a:p>
        </p:txBody>
      </p:sp>
      <p:cxnSp>
        <p:nvCxnSpPr>
          <p:cNvPr id="89" name="Conector recto 88">
            <a:extLst>
              <a:ext uri="{FF2B5EF4-FFF2-40B4-BE49-F238E27FC236}">
                <a16:creationId xmlns="" xmlns:a16="http://schemas.microsoft.com/office/drawing/2014/main" id="{0E5CB674-D299-355E-1511-E5F895F9623C}"/>
              </a:ext>
            </a:extLst>
          </p:cNvPr>
          <p:cNvCxnSpPr>
            <a:cxnSpLocks/>
          </p:cNvCxnSpPr>
          <p:nvPr/>
        </p:nvCxnSpPr>
        <p:spPr>
          <a:xfrm>
            <a:off x="9519086" y="2608438"/>
            <a:ext cx="44572" cy="3723816"/>
          </a:xfrm>
          <a:prstGeom prst="line">
            <a:avLst/>
          </a:prstGeom>
          <a:ln w="190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adroTexto 90">
            <a:extLst>
              <a:ext uri="{FF2B5EF4-FFF2-40B4-BE49-F238E27FC236}">
                <a16:creationId xmlns="" xmlns:a16="http://schemas.microsoft.com/office/drawing/2014/main" id="{78DD70AF-AB50-3010-741F-C9CA4881930F}"/>
              </a:ext>
            </a:extLst>
          </p:cNvPr>
          <p:cNvSpPr txBox="1"/>
          <p:nvPr/>
        </p:nvSpPr>
        <p:spPr>
          <a:xfrm>
            <a:off x="9497431" y="2655554"/>
            <a:ext cx="156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Solicitud de Tercer Convenio Modificatorio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CuadroTexto 103">
            <a:extLst>
              <a:ext uri="{FF2B5EF4-FFF2-40B4-BE49-F238E27FC236}">
                <a16:creationId xmlns="" xmlns:a16="http://schemas.microsoft.com/office/drawing/2014/main" id="{6F3E82E1-4D12-CAE7-C231-5B3C3668CD77}"/>
              </a:ext>
            </a:extLst>
          </p:cNvPr>
          <p:cNvSpPr txBox="1"/>
          <p:nvPr/>
        </p:nvSpPr>
        <p:spPr>
          <a:xfrm>
            <a:off x="9523013" y="3003777"/>
            <a:ext cx="157002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b="1" dirty="0">
                <a:latin typeface="Arial" panose="020B0604020202020204" pitchFamily="34" charset="0"/>
                <a:cs typeface="Arial" panose="020B0604020202020204" pitchFamily="34" charset="0"/>
              </a:rPr>
              <a:t>1-</a:t>
            </a: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Calendario Original de cierre de los segmentos de línea 1 PPSL-1  VS  01-STC/CFE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CuadroTexto 105">
            <a:extLst>
              <a:ext uri="{FF2B5EF4-FFF2-40B4-BE49-F238E27FC236}">
                <a16:creationId xmlns="" xmlns:a16="http://schemas.microsoft.com/office/drawing/2014/main" id="{BF22C03C-A6C3-2057-218A-BB4DDDDFD8EE}"/>
              </a:ext>
            </a:extLst>
          </p:cNvPr>
          <p:cNvSpPr txBox="1"/>
          <p:nvPr/>
        </p:nvSpPr>
        <p:spPr>
          <a:xfrm>
            <a:off x="9529641" y="3580244"/>
            <a:ext cx="1570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b="1" dirty="0">
                <a:latin typeface="Arial" panose="020B0604020202020204" pitchFamily="34" charset="0"/>
                <a:cs typeface="Arial" panose="020B0604020202020204" pitchFamily="34" charset="0"/>
              </a:rPr>
              <a:t>2-</a:t>
            </a: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Calendario especifico de sistema embarcado NM-16 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CuadroTexto 106">
            <a:extLst>
              <a:ext uri="{FF2B5EF4-FFF2-40B4-BE49-F238E27FC236}">
                <a16:creationId xmlns="" xmlns:a16="http://schemas.microsoft.com/office/drawing/2014/main" id="{B8F10727-3FAB-A41D-C7FB-9088039D97E0}"/>
              </a:ext>
            </a:extLst>
          </p:cNvPr>
          <p:cNvSpPr txBox="1"/>
          <p:nvPr/>
        </p:nvSpPr>
        <p:spPr>
          <a:xfrm>
            <a:off x="9542893" y="4057320"/>
            <a:ext cx="1570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b="1" dirty="0">
                <a:latin typeface="Arial" panose="020B0604020202020204" pitchFamily="34" charset="0"/>
                <a:cs typeface="Arial" panose="020B0604020202020204" pitchFamily="34" charset="0"/>
              </a:rPr>
              <a:t>3-</a:t>
            </a: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Calendario de puesta disposición de trenes nuevos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CuadroTexto 114">
            <a:extLst>
              <a:ext uri="{FF2B5EF4-FFF2-40B4-BE49-F238E27FC236}">
                <a16:creationId xmlns="" xmlns:a16="http://schemas.microsoft.com/office/drawing/2014/main" id="{165CE0F5-94F3-0C49-5E26-0E366D03F64D}"/>
              </a:ext>
            </a:extLst>
          </p:cNvPr>
          <p:cNvSpPr txBox="1"/>
          <p:nvPr/>
        </p:nvSpPr>
        <p:spPr>
          <a:xfrm>
            <a:off x="9529641" y="5433328"/>
            <a:ext cx="15700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5-</a:t>
            </a:r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Hacer compatible Penas convencionales con el nuevo calendario de e hitos relevantes CBTC y periodos de asentamiento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CuadroTexto 95">
            <a:extLst>
              <a:ext uri="{FF2B5EF4-FFF2-40B4-BE49-F238E27FC236}">
                <a16:creationId xmlns="" xmlns:a16="http://schemas.microsoft.com/office/drawing/2014/main" id="{2D8114B9-17DB-6D35-26F2-E95183E5FE1A}"/>
              </a:ext>
            </a:extLst>
          </p:cNvPr>
          <p:cNvSpPr txBox="1"/>
          <p:nvPr/>
        </p:nvSpPr>
        <p:spPr>
          <a:xfrm>
            <a:off x="5777728" y="5706801"/>
            <a:ext cx="13182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Pago de Contraprestaciones a favor de la empresa </a:t>
            </a:r>
            <a:r>
              <a:rPr lang="es-MX" sz="1000" b="1" dirty="0">
                <a:latin typeface="Arial" panose="020B0604020202020204" pitchFamily="34" charset="0"/>
                <a:cs typeface="Arial" panose="020B0604020202020204" pitchFamily="34" charset="0"/>
              </a:rPr>
              <a:t>MEXIRRIC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9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CuadroTexto 108">
            <a:extLst>
              <a:ext uri="{FF2B5EF4-FFF2-40B4-BE49-F238E27FC236}">
                <a16:creationId xmlns="" xmlns:a16="http://schemas.microsoft.com/office/drawing/2014/main" id="{2B5A1CFD-92F0-7F8E-F032-5CEFCE143501}"/>
              </a:ext>
            </a:extLst>
          </p:cNvPr>
          <p:cNvSpPr txBox="1"/>
          <p:nvPr/>
        </p:nvSpPr>
        <p:spPr>
          <a:xfrm>
            <a:off x="9525558" y="4510319"/>
            <a:ext cx="1570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000" b="1" dirty="0">
                <a:latin typeface="Arial" panose="020B0604020202020204" pitchFamily="34" charset="0"/>
                <a:cs typeface="Arial" panose="020B0604020202020204" pitchFamily="34" charset="0"/>
              </a:rPr>
              <a:t>4-</a:t>
            </a:r>
            <a:r>
              <a:rPr lang="es-MX" sz="1000" dirty="0">
                <a:latin typeface="Arial" panose="020B0604020202020204" pitchFamily="34" charset="0"/>
                <a:cs typeface="Arial" panose="020B0604020202020204" pitchFamily="34" charset="0"/>
              </a:rPr>
              <a:t>Adelanto de los trabajos de conclusión de etapa de implementación, sin modificar el calendario de pagos</a:t>
            </a:r>
            <a:endParaRPr lang="es-MX" sz="900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108 Rectángulo redondeado">
            <a:extLst>
              <a:ext uri="{FF2B5EF4-FFF2-40B4-BE49-F238E27FC236}">
                <a16:creationId xmlns="" xmlns:a16="http://schemas.microsoft.com/office/drawing/2014/main" id="{149B2F30-6488-4333-F9A1-24FDDD223628}"/>
              </a:ext>
            </a:extLst>
          </p:cNvPr>
          <p:cNvSpPr/>
          <p:nvPr/>
        </p:nvSpPr>
        <p:spPr>
          <a:xfrm>
            <a:off x="501924" y="1078905"/>
            <a:ext cx="2395562" cy="41907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0" name="109 CuadroTexto">
            <a:extLst>
              <a:ext uri="{FF2B5EF4-FFF2-40B4-BE49-F238E27FC236}">
                <a16:creationId xmlns="" xmlns:a16="http://schemas.microsoft.com/office/drawing/2014/main" id="{54D912E1-DA5D-26D1-70F9-71F0576CF72C}"/>
              </a:ext>
            </a:extLst>
          </p:cNvPr>
          <p:cNvSpPr txBox="1"/>
          <p:nvPr/>
        </p:nvSpPr>
        <p:spPr>
          <a:xfrm>
            <a:off x="606043" y="1112926"/>
            <a:ext cx="2476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MetroDF" pitchFamily="2" charset="0"/>
              </a:rPr>
              <a:t>Fechas clave</a:t>
            </a:r>
          </a:p>
        </p:txBody>
      </p:sp>
    </p:spTree>
    <p:extLst>
      <p:ext uri="{BB962C8B-B14F-4D97-AF65-F5344CB8AC3E}">
        <p14:creationId xmlns:p14="http://schemas.microsoft.com/office/powerpoint/2010/main" val="407463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Conector recto 88">
            <a:extLst>
              <a:ext uri="{FF2B5EF4-FFF2-40B4-BE49-F238E27FC236}">
                <a16:creationId xmlns="" xmlns:a16="http://schemas.microsoft.com/office/drawing/2014/main" id="{2E5AA928-A08E-459A-81E5-540124188949}"/>
              </a:ext>
            </a:extLst>
          </p:cNvPr>
          <p:cNvCxnSpPr>
            <a:cxnSpLocks/>
          </p:cNvCxnSpPr>
          <p:nvPr/>
        </p:nvCxnSpPr>
        <p:spPr>
          <a:xfrm>
            <a:off x="10158367" y="2402580"/>
            <a:ext cx="21918" cy="3973040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n 31">
            <a:extLst>
              <a:ext uri="{FF2B5EF4-FFF2-40B4-BE49-F238E27FC236}">
                <a16:creationId xmlns="" xmlns:a16="http://schemas.microsoft.com/office/drawing/2014/main" id="{63D64D68-4127-4166-8EC8-703C7A9A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610" y="2550970"/>
            <a:ext cx="4275609" cy="1032275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="" xmlns:a16="http://schemas.microsoft.com/office/drawing/2014/main" id="{2F36EA8E-A7DC-4704-8C28-B5E7F29E5620}"/>
              </a:ext>
            </a:extLst>
          </p:cNvPr>
          <p:cNvCxnSpPr>
            <a:cxnSpLocks/>
          </p:cNvCxnSpPr>
          <p:nvPr/>
        </p:nvCxnSpPr>
        <p:spPr>
          <a:xfrm>
            <a:off x="503736" y="6337387"/>
            <a:ext cx="11314415" cy="11836"/>
          </a:xfrm>
          <a:prstGeom prst="line">
            <a:avLst/>
          </a:prstGeom>
          <a:ln w="31750"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="" xmlns:a16="http://schemas.microsoft.com/office/drawing/2014/main" id="{AC846830-050F-4D9E-90F8-9D1BE1B6CC23}"/>
              </a:ext>
            </a:extLst>
          </p:cNvPr>
          <p:cNvCxnSpPr>
            <a:cxnSpLocks/>
          </p:cNvCxnSpPr>
          <p:nvPr/>
        </p:nvCxnSpPr>
        <p:spPr>
          <a:xfrm flipH="1">
            <a:off x="897270" y="3691282"/>
            <a:ext cx="31630" cy="2707098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="" xmlns:a16="http://schemas.microsoft.com/office/drawing/2014/main" id="{27C3C5E6-DF1F-4D11-BDC4-4F1B88855F6E}"/>
              </a:ext>
            </a:extLst>
          </p:cNvPr>
          <p:cNvCxnSpPr>
            <a:cxnSpLocks/>
          </p:cNvCxnSpPr>
          <p:nvPr/>
        </p:nvCxnSpPr>
        <p:spPr>
          <a:xfrm flipH="1">
            <a:off x="1756716" y="2813188"/>
            <a:ext cx="34316" cy="3560471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="" xmlns:a16="http://schemas.microsoft.com/office/drawing/2014/main" id="{F5B32B8C-6FAE-4FA4-A25B-307BAC596E79}"/>
              </a:ext>
            </a:extLst>
          </p:cNvPr>
          <p:cNvSpPr txBox="1"/>
          <p:nvPr/>
        </p:nvSpPr>
        <p:spPr>
          <a:xfrm>
            <a:off x="2054342" y="5952721"/>
            <a:ext cx="157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Validados para la completa ejecución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="" xmlns:a16="http://schemas.microsoft.com/office/drawing/2014/main" id="{5FE8DFC4-E45D-4B37-AC90-4CFB07236594}"/>
              </a:ext>
            </a:extLst>
          </p:cNvPr>
          <p:cNvSpPr txBox="1"/>
          <p:nvPr/>
        </p:nvSpPr>
        <p:spPr>
          <a:xfrm>
            <a:off x="2048282" y="5327063"/>
            <a:ext cx="1390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Ingeniería Básica</a:t>
            </a:r>
          </a:p>
        </p:txBody>
      </p:sp>
      <p:sp>
        <p:nvSpPr>
          <p:cNvPr id="54" name="CuadroTexto 54">
            <a:extLst>
              <a:ext uri="{FF2B5EF4-FFF2-40B4-BE49-F238E27FC236}">
                <a16:creationId xmlns="" xmlns:a16="http://schemas.microsoft.com/office/drawing/2014/main" id="{A95104AB-F54E-455D-AE11-E170C9258BA1}"/>
              </a:ext>
            </a:extLst>
          </p:cNvPr>
          <p:cNvSpPr txBox="1"/>
          <p:nvPr/>
        </p:nvSpPr>
        <p:spPr>
          <a:xfrm>
            <a:off x="3876290" y="4971168"/>
            <a:ext cx="12020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Acta entrega Recepción de la Vía</a:t>
            </a:r>
          </a:p>
        </p:txBody>
      </p:sp>
      <p:sp>
        <p:nvSpPr>
          <p:cNvPr id="87" name="108 Rectángulo redondeado">
            <a:extLst>
              <a:ext uri="{FF2B5EF4-FFF2-40B4-BE49-F238E27FC236}">
                <a16:creationId xmlns="" xmlns:a16="http://schemas.microsoft.com/office/drawing/2014/main" id="{29CEFAF2-5CDC-46CF-9760-BC4C40190D61}"/>
              </a:ext>
            </a:extLst>
          </p:cNvPr>
          <p:cNvSpPr/>
          <p:nvPr/>
        </p:nvSpPr>
        <p:spPr>
          <a:xfrm>
            <a:off x="144117" y="1023800"/>
            <a:ext cx="3386132" cy="41230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8" name="109 CuadroTexto">
            <a:extLst>
              <a:ext uri="{FF2B5EF4-FFF2-40B4-BE49-F238E27FC236}">
                <a16:creationId xmlns="" xmlns:a16="http://schemas.microsoft.com/office/drawing/2014/main" id="{82D519C3-6987-4A7F-808B-099F958344A6}"/>
              </a:ext>
            </a:extLst>
          </p:cNvPr>
          <p:cNvSpPr txBox="1"/>
          <p:nvPr/>
        </p:nvSpPr>
        <p:spPr>
          <a:xfrm>
            <a:off x="188077" y="1079445"/>
            <a:ext cx="3417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MetroDF" pitchFamily="2" charset="0"/>
              </a:rPr>
              <a:t>REHABILITACIÓN DE LA VÍA</a:t>
            </a:r>
          </a:p>
        </p:txBody>
      </p:sp>
      <p:sp>
        <p:nvSpPr>
          <p:cNvPr id="93" name="CuadroTexto 92">
            <a:extLst>
              <a:ext uri="{FF2B5EF4-FFF2-40B4-BE49-F238E27FC236}">
                <a16:creationId xmlns="" xmlns:a16="http://schemas.microsoft.com/office/drawing/2014/main" id="{DC9C5CEA-0979-46D6-9B49-47B2B532DA99}"/>
              </a:ext>
            </a:extLst>
          </p:cNvPr>
          <p:cNvSpPr txBox="1"/>
          <p:nvPr/>
        </p:nvSpPr>
        <p:spPr>
          <a:xfrm>
            <a:off x="3812" y="3824383"/>
            <a:ext cx="1038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Establecimiento de Oficinas Técnicas Prestador</a:t>
            </a:r>
          </a:p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90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5000m2</a:t>
            </a:r>
          </a:p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Talleres Zaragoza</a:t>
            </a:r>
          </a:p>
        </p:txBody>
      </p:sp>
      <p:sp>
        <p:nvSpPr>
          <p:cNvPr id="100" name="CuadroTexto 99">
            <a:extLst>
              <a:ext uri="{FF2B5EF4-FFF2-40B4-BE49-F238E27FC236}">
                <a16:creationId xmlns="" xmlns:a16="http://schemas.microsoft.com/office/drawing/2014/main" id="{3984561F-D7F5-49D6-AB65-F265C132A65A}"/>
              </a:ext>
            </a:extLst>
          </p:cNvPr>
          <p:cNvSpPr txBox="1"/>
          <p:nvPr/>
        </p:nvSpPr>
        <p:spPr>
          <a:xfrm>
            <a:off x="2645332" y="4926426"/>
            <a:ext cx="10243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 Ejecutivo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="" xmlns:a16="http://schemas.microsoft.com/office/drawing/2014/main" id="{4B5B6A5E-C5F3-4FC7-9520-ABB6D985818F}"/>
              </a:ext>
            </a:extLst>
          </p:cNvPr>
          <p:cNvSpPr txBox="1"/>
          <p:nvPr/>
        </p:nvSpPr>
        <p:spPr>
          <a:xfrm>
            <a:off x="913080" y="4133427"/>
            <a:ext cx="9498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Almacén para logística de Rehabilitación</a:t>
            </a:r>
          </a:p>
        </p:txBody>
      </p:sp>
      <p:pic>
        <p:nvPicPr>
          <p:cNvPr id="112" name="Imagen 111">
            <a:extLst>
              <a:ext uri="{FF2B5EF4-FFF2-40B4-BE49-F238E27FC236}">
                <a16:creationId xmlns="" xmlns:a16="http://schemas.microsoft.com/office/drawing/2014/main" id="{C9457376-AFB5-41E7-A49B-338480F4B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2" t="51176" r="39858" b="31680"/>
          <a:stretch/>
        </p:blipFill>
        <p:spPr>
          <a:xfrm>
            <a:off x="757901" y="6337386"/>
            <a:ext cx="186590" cy="165853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="" xmlns:a16="http://schemas.microsoft.com/office/drawing/2014/main" id="{4B65F8DE-36F9-47CD-A374-5EE282BE6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2" t="51176" r="39858" b="31680"/>
          <a:stretch/>
        </p:blipFill>
        <p:spPr>
          <a:xfrm>
            <a:off x="1671961" y="6381528"/>
            <a:ext cx="186590" cy="165853"/>
          </a:xfrm>
          <a:prstGeom prst="rect">
            <a:avLst/>
          </a:prstGeom>
        </p:spPr>
      </p:pic>
      <p:pic>
        <p:nvPicPr>
          <p:cNvPr id="95" name="Imagen 94">
            <a:extLst>
              <a:ext uri="{FF2B5EF4-FFF2-40B4-BE49-F238E27FC236}">
                <a16:creationId xmlns="" xmlns:a16="http://schemas.microsoft.com/office/drawing/2014/main" id="{6DAAEE82-20D7-461F-80E1-054C86BC7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525" y="4977297"/>
            <a:ext cx="244273" cy="284985"/>
          </a:xfrm>
          <a:prstGeom prst="rect">
            <a:avLst/>
          </a:prstGeom>
        </p:spPr>
      </p:pic>
      <p:sp>
        <p:nvSpPr>
          <p:cNvPr id="102" name="40 Elipse">
            <a:extLst>
              <a:ext uri="{FF2B5EF4-FFF2-40B4-BE49-F238E27FC236}">
                <a16:creationId xmlns="" xmlns:a16="http://schemas.microsoft.com/office/drawing/2014/main" id="{C53673D2-6D7E-402A-9603-EBD928911375}"/>
              </a:ext>
            </a:extLst>
          </p:cNvPr>
          <p:cNvSpPr/>
          <p:nvPr/>
        </p:nvSpPr>
        <p:spPr>
          <a:xfrm>
            <a:off x="1261281" y="2213580"/>
            <a:ext cx="224258" cy="171423"/>
          </a:xfrm>
          <a:prstGeom prst="ellipse">
            <a:avLst/>
          </a:prstGeom>
          <a:solidFill>
            <a:srgbClr val="FF006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5" name="CuadroTexto 124">
            <a:extLst>
              <a:ext uri="{FF2B5EF4-FFF2-40B4-BE49-F238E27FC236}">
                <a16:creationId xmlns="" xmlns:a16="http://schemas.microsoft.com/office/drawing/2014/main" id="{39BAA707-3F02-4EC3-9802-F46B27A69BCC}"/>
              </a:ext>
            </a:extLst>
          </p:cNvPr>
          <p:cNvSpPr txBox="1"/>
          <p:nvPr/>
        </p:nvSpPr>
        <p:spPr>
          <a:xfrm>
            <a:off x="3955486" y="5532622"/>
            <a:ext cx="16501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Ejecución de los trabajos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="" xmlns:a16="http://schemas.microsoft.com/office/drawing/2014/main" id="{6982D4D3-64E7-4D07-AE64-564A0FDF4B82}"/>
              </a:ext>
            </a:extLst>
          </p:cNvPr>
          <p:cNvSpPr txBox="1"/>
          <p:nvPr/>
        </p:nvSpPr>
        <p:spPr>
          <a:xfrm>
            <a:off x="3326329" y="2015671"/>
            <a:ext cx="139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Comité de </a:t>
            </a:r>
            <a:r>
              <a:rPr lang="es-MX" sz="9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Enajenación</a:t>
            </a:r>
          </a:p>
        </p:txBody>
      </p:sp>
      <p:pic>
        <p:nvPicPr>
          <p:cNvPr id="131" name="Imagen 130">
            <a:extLst>
              <a:ext uri="{FF2B5EF4-FFF2-40B4-BE49-F238E27FC236}">
                <a16:creationId xmlns="" xmlns:a16="http://schemas.microsoft.com/office/drawing/2014/main" id="{43A46009-9138-4081-ABAE-901DE0540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34" y="2722714"/>
            <a:ext cx="923925" cy="1171575"/>
          </a:xfrm>
          <a:prstGeom prst="rect">
            <a:avLst/>
          </a:prstGeom>
        </p:spPr>
      </p:pic>
      <p:sp>
        <p:nvSpPr>
          <p:cNvPr id="154" name="CuadroTexto 153">
            <a:extLst>
              <a:ext uri="{FF2B5EF4-FFF2-40B4-BE49-F238E27FC236}">
                <a16:creationId xmlns="" xmlns:a16="http://schemas.microsoft.com/office/drawing/2014/main" id="{1A1C008C-1D21-46B2-A147-8F3F8BD2FF5B}"/>
              </a:ext>
            </a:extLst>
          </p:cNvPr>
          <p:cNvSpPr txBox="1"/>
          <p:nvPr/>
        </p:nvSpPr>
        <p:spPr>
          <a:xfrm>
            <a:off x="1902973" y="2671734"/>
            <a:ext cx="176313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Campaña de Información al Público Usuario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●Redes Sociales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●Carteles en Estaciones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● Audiómetro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● Servicio Alterno</a:t>
            </a:r>
          </a:p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●Servicio Provisional</a:t>
            </a:r>
          </a:p>
        </p:txBody>
      </p:sp>
      <p:sp>
        <p:nvSpPr>
          <p:cNvPr id="155" name="CuadroTexto 154">
            <a:extLst>
              <a:ext uri="{FF2B5EF4-FFF2-40B4-BE49-F238E27FC236}">
                <a16:creationId xmlns="" xmlns:a16="http://schemas.microsoft.com/office/drawing/2014/main" id="{7AE5247D-6078-4D4B-834A-CA4A17140EC3}"/>
              </a:ext>
            </a:extLst>
          </p:cNvPr>
          <p:cNvSpPr txBox="1"/>
          <p:nvPr/>
        </p:nvSpPr>
        <p:spPr>
          <a:xfrm>
            <a:off x="1548546" y="1651378"/>
            <a:ext cx="1335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Logística de cierre de servicio</a:t>
            </a:r>
          </a:p>
        </p:txBody>
      </p:sp>
      <p:sp>
        <p:nvSpPr>
          <p:cNvPr id="156" name="object 2">
            <a:extLst>
              <a:ext uri="{FF2B5EF4-FFF2-40B4-BE49-F238E27FC236}">
                <a16:creationId xmlns="" xmlns:a16="http://schemas.microsoft.com/office/drawing/2014/main" id="{21F376F5-E5B7-43C8-9C00-517B81ADF559}"/>
              </a:ext>
            </a:extLst>
          </p:cNvPr>
          <p:cNvSpPr/>
          <p:nvPr/>
        </p:nvSpPr>
        <p:spPr>
          <a:xfrm>
            <a:off x="981659" y="3670727"/>
            <a:ext cx="754841" cy="4704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CuadroTexto 158">
            <a:extLst>
              <a:ext uri="{FF2B5EF4-FFF2-40B4-BE49-F238E27FC236}">
                <a16:creationId xmlns="" xmlns:a16="http://schemas.microsoft.com/office/drawing/2014/main" id="{0A8342F7-FE11-4A29-B91F-F04393DD2317}"/>
              </a:ext>
            </a:extLst>
          </p:cNvPr>
          <p:cNvSpPr txBox="1"/>
          <p:nvPr/>
        </p:nvSpPr>
        <p:spPr>
          <a:xfrm>
            <a:off x="10248397" y="2326204"/>
            <a:ext cx="1670863" cy="4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40"/>
              </a:lnSpc>
            </a:pPr>
            <a:r>
              <a:rPr lang="es-MX" sz="1200" dirty="0">
                <a:latin typeface="Courier"/>
              </a:rPr>
              <a:t>Entrega de Lote de Refacciones</a:t>
            </a:r>
            <a:endParaRPr lang="es-MX" sz="1200" dirty="0"/>
          </a:p>
        </p:txBody>
      </p:sp>
      <p:sp>
        <p:nvSpPr>
          <p:cNvPr id="161" name="CuadroTexto 160">
            <a:extLst>
              <a:ext uri="{FF2B5EF4-FFF2-40B4-BE49-F238E27FC236}">
                <a16:creationId xmlns="" xmlns:a16="http://schemas.microsoft.com/office/drawing/2014/main" id="{4689DA71-F5AC-43E7-9903-D83742EB7049}"/>
              </a:ext>
            </a:extLst>
          </p:cNvPr>
          <p:cNvSpPr txBox="1"/>
          <p:nvPr/>
        </p:nvSpPr>
        <p:spPr>
          <a:xfrm>
            <a:off x="5273255" y="2671956"/>
            <a:ext cx="3517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1" i="0" u="none" strike="noStrike" baseline="0" dirty="0">
                <a:solidFill>
                  <a:srgbClr val="FF0066"/>
                </a:solidFill>
                <a:latin typeface="Courier"/>
              </a:rPr>
              <a:t>Etapa de implementación</a:t>
            </a:r>
            <a:endParaRPr lang="es-MX" b="1" dirty="0">
              <a:solidFill>
                <a:srgbClr val="FF0066"/>
              </a:solidFill>
            </a:endParaRPr>
          </a:p>
        </p:txBody>
      </p:sp>
      <p:sp>
        <p:nvSpPr>
          <p:cNvPr id="162" name="CuadroTexto 161">
            <a:extLst>
              <a:ext uri="{FF2B5EF4-FFF2-40B4-BE49-F238E27FC236}">
                <a16:creationId xmlns="" xmlns:a16="http://schemas.microsoft.com/office/drawing/2014/main" id="{39F3D3FD-B48F-4965-B0C7-12FCAC98BE7F}"/>
              </a:ext>
            </a:extLst>
          </p:cNvPr>
          <p:cNvSpPr txBox="1"/>
          <p:nvPr/>
        </p:nvSpPr>
        <p:spPr>
          <a:xfrm>
            <a:off x="10745590" y="4250572"/>
            <a:ext cx="6544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b="1" dirty="0">
                <a:latin typeface="Courier"/>
              </a:rPr>
              <a:t>SPPS</a:t>
            </a:r>
            <a:endParaRPr lang="es-MX" sz="1200" b="1" dirty="0"/>
          </a:p>
        </p:txBody>
      </p:sp>
      <p:pic>
        <p:nvPicPr>
          <p:cNvPr id="163" name="Imagen 162">
            <a:extLst>
              <a:ext uri="{FF2B5EF4-FFF2-40B4-BE49-F238E27FC236}">
                <a16:creationId xmlns="" xmlns:a16="http://schemas.microsoft.com/office/drawing/2014/main" id="{5E6B6A65-2E2B-4680-AB84-CB00E6B634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793"/>
          <a:stretch/>
        </p:blipFill>
        <p:spPr>
          <a:xfrm>
            <a:off x="1707304" y="3681761"/>
            <a:ext cx="9884885" cy="1761183"/>
          </a:xfrm>
          <a:prstGeom prst="rect">
            <a:avLst/>
          </a:prstGeom>
          <a:effectLst>
            <a:softEdge rad="0"/>
          </a:effectLst>
        </p:spPr>
      </p:pic>
      <p:sp>
        <p:nvSpPr>
          <p:cNvPr id="164" name="CuadroTexto 163">
            <a:extLst>
              <a:ext uri="{FF2B5EF4-FFF2-40B4-BE49-F238E27FC236}">
                <a16:creationId xmlns="" xmlns:a16="http://schemas.microsoft.com/office/drawing/2014/main" id="{2109979D-A4B7-41AB-AAC9-5BECB324E2FD}"/>
              </a:ext>
            </a:extLst>
          </p:cNvPr>
          <p:cNvSpPr txBox="1"/>
          <p:nvPr/>
        </p:nvSpPr>
        <p:spPr>
          <a:xfrm>
            <a:off x="2041090" y="5532413"/>
            <a:ext cx="15423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Ingeniería de Detalle</a:t>
            </a:r>
          </a:p>
        </p:txBody>
      </p:sp>
      <p:sp>
        <p:nvSpPr>
          <p:cNvPr id="165" name="CuadroTexto 164">
            <a:extLst>
              <a:ext uri="{FF2B5EF4-FFF2-40B4-BE49-F238E27FC236}">
                <a16:creationId xmlns="" xmlns:a16="http://schemas.microsoft.com/office/drawing/2014/main" id="{3710B27A-AE44-4478-879E-755A0FC92A4F}"/>
              </a:ext>
            </a:extLst>
          </p:cNvPr>
          <p:cNvSpPr txBox="1"/>
          <p:nvPr/>
        </p:nvSpPr>
        <p:spPr>
          <a:xfrm>
            <a:off x="2074221" y="5737823"/>
            <a:ext cx="1855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Proyecto </a:t>
            </a:r>
            <a:r>
              <a:rPr lang="es-MX" sz="1000" b="0" i="0" u="none" strike="noStrike" baseline="0" dirty="0">
                <a:latin typeface="Courier"/>
              </a:rPr>
              <a:t>As-</a:t>
            </a:r>
            <a:r>
              <a:rPr lang="es-MX" sz="1000" b="0" i="0" u="none" strike="noStrike" baseline="0" dirty="0" err="1">
                <a:latin typeface="Courier"/>
              </a:rPr>
              <a:t>Buili</a:t>
            </a: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6" name="Imagen 165">
            <a:extLst>
              <a:ext uri="{FF2B5EF4-FFF2-40B4-BE49-F238E27FC236}">
                <a16:creationId xmlns="" xmlns:a16="http://schemas.microsoft.com/office/drawing/2014/main" id="{5206058E-1D01-4B2F-90DD-7FCDE1FCF3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107546" y="4904851"/>
            <a:ext cx="596585" cy="426769"/>
          </a:xfrm>
          <a:prstGeom prst="rect">
            <a:avLst/>
          </a:prstGeom>
        </p:spPr>
      </p:pic>
      <p:pic>
        <p:nvPicPr>
          <p:cNvPr id="108" name="Picture 8" descr="Pantitlán">
            <a:extLst>
              <a:ext uri="{FF2B5EF4-FFF2-40B4-BE49-F238E27FC236}">
                <a16:creationId xmlns="" xmlns:a16="http://schemas.microsoft.com/office/drawing/2014/main" id="{D0B35FF0-77E7-43D2-A2BD-A5D90118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579" y="4647266"/>
            <a:ext cx="241339" cy="2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>
            <a:extLst>
              <a:ext uri="{FF2B5EF4-FFF2-40B4-BE49-F238E27FC236}">
                <a16:creationId xmlns="" xmlns:a16="http://schemas.microsoft.com/office/drawing/2014/main" id="{4AB71018-8D7A-4AB4-8FC5-0ABC417BC7F9}"/>
              </a:ext>
            </a:extLst>
          </p:cNvPr>
          <p:cNvCxnSpPr>
            <a:cxnSpLocks/>
            <a:stCxn id="108" idx="3"/>
            <a:endCxn id="6" idx="1"/>
          </p:cNvCxnSpPr>
          <p:nvPr/>
        </p:nvCxnSpPr>
        <p:spPr>
          <a:xfrm flipV="1">
            <a:off x="3782918" y="4769224"/>
            <a:ext cx="4377964" cy="45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uadroTexto 115">
            <a:extLst>
              <a:ext uri="{FF2B5EF4-FFF2-40B4-BE49-F238E27FC236}">
                <a16:creationId xmlns="" xmlns:a16="http://schemas.microsoft.com/office/drawing/2014/main" id="{9FD0ADDB-7167-4C56-B5F2-2BFF020B02A3}"/>
              </a:ext>
            </a:extLst>
          </p:cNvPr>
          <p:cNvSpPr txBox="1"/>
          <p:nvPr/>
        </p:nvSpPr>
        <p:spPr>
          <a:xfrm>
            <a:off x="3856496" y="4555740"/>
            <a:ext cx="16948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Primer Segmento de Vía</a:t>
            </a:r>
          </a:p>
        </p:txBody>
      </p:sp>
      <p:pic>
        <p:nvPicPr>
          <p:cNvPr id="157" name="Imagen 8">
            <a:extLst>
              <a:ext uri="{FF2B5EF4-FFF2-40B4-BE49-F238E27FC236}">
                <a16:creationId xmlns="" xmlns:a16="http://schemas.microsoft.com/office/drawing/2014/main" id="{68743112-9475-4B63-9E17-6DFE75398C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6052" y="5415962"/>
            <a:ext cx="465694" cy="456634"/>
          </a:xfrm>
          <a:prstGeom prst="rect">
            <a:avLst/>
          </a:prstGeom>
        </p:spPr>
      </p:pic>
      <p:pic>
        <p:nvPicPr>
          <p:cNvPr id="158" name="Picture 2">
            <a:extLst>
              <a:ext uri="{FF2B5EF4-FFF2-40B4-BE49-F238E27FC236}">
                <a16:creationId xmlns="" xmlns:a16="http://schemas.microsoft.com/office/drawing/2014/main" id="{8E6E152F-8D27-4383-AFB4-D9A11B8E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557" y="4947931"/>
            <a:ext cx="397312" cy="47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8" name="Imagen 167">
            <a:extLst>
              <a:ext uri="{FF2B5EF4-FFF2-40B4-BE49-F238E27FC236}">
                <a16:creationId xmlns="" xmlns:a16="http://schemas.microsoft.com/office/drawing/2014/main" id="{86E9515F-238D-45DC-BE82-766F5C4B6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236" y="4998988"/>
            <a:ext cx="244273" cy="284985"/>
          </a:xfrm>
          <a:prstGeom prst="rect">
            <a:avLst/>
          </a:prstGeom>
        </p:spPr>
      </p:pic>
      <p:sp>
        <p:nvSpPr>
          <p:cNvPr id="171" name="40 Elipse">
            <a:extLst>
              <a:ext uri="{FF2B5EF4-FFF2-40B4-BE49-F238E27FC236}">
                <a16:creationId xmlns="" xmlns:a16="http://schemas.microsoft.com/office/drawing/2014/main" id="{A87BFD21-CDBF-48BA-B0F5-978AF94CC85A}"/>
              </a:ext>
            </a:extLst>
          </p:cNvPr>
          <p:cNvSpPr/>
          <p:nvPr/>
        </p:nvSpPr>
        <p:spPr>
          <a:xfrm>
            <a:off x="3068137" y="2141818"/>
            <a:ext cx="191898" cy="182708"/>
          </a:xfrm>
          <a:prstGeom prst="ellipse">
            <a:avLst/>
          </a:prstGeom>
          <a:solidFill>
            <a:srgbClr val="FF006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72" name="Conector recto 171">
            <a:extLst>
              <a:ext uri="{FF2B5EF4-FFF2-40B4-BE49-F238E27FC236}">
                <a16:creationId xmlns="" xmlns:a16="http://schemas.microsoft.com/office/drawing/2014/main" id="{9CFBC644-9AE3-462D-9223-6F0F2FB8AC0B}"/>
              </a:ext>
            </a:extLst>
          </p:cNvPr>
          <p:cNvCxnSpPr>
            <a:cxnSpLocks/>
          </p:cNvCxnSpPr>
          <p:nvPr/>
        </p:nvCxnSpPr>
        <p:spPr>
          <a:xfrm flipH="1">
            <a:off x="3497475" y="2475257"/>
            <a:ext cx="23027" cy="3923123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24 Imagen" descr="Imagen4.jpg">
            <a:extLst>
              <a:ext uri="{FF2B5EF4-FFF2-40B4-BE49-F238E27FC236}">
                <a16:creationId xmlns="" xmlns:a16="http://schemas.microsoft.com/office/drawing/2014/main" id="{583932E9-4E5F-4DD9-AAEA-3AB5FD084DB3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rcRect l="82215" t="48774" r="2035" b="31743"/>
          <a:stretch>
            <a:fillRect/>
          </a:stretch>
        </p:blipFill>
        <p:spPr>
          <a:xfrm>
            <a:off x="10205351" y="5321555"/>
            <a:ext cx="369856" cy="300508"/>
          </a:xfrm>
          <a:prstGeom prst="rect">
            <a:avLst/>
          </a:prstGeom>
        </p:spPr>
      </p:pic>
      <p:sp>
        <p:nvSpPr>
          <p:cNvPr id="174" name="CuadroTexto 173">
            <a:extLst>
              <a:ext uri="{FF2B5EF4-FFF2-40B4-BE49-F238E27FC236}">
                <a16:creationId xmlns="" xmlns:a16="http://schemas.microsoft.com/office/drawing/2014/main" id="{32568409-79D9-47F4-9ABC-0A7246C6BBB7}"/>
              </a:ext>
            </a:extLst>
          </p:cNvPr>
          <p:cNvSpPr txBox="1"/>
          <p:nvPr/>
        </p:nvSpPr>
        <p:spPr>
          <a:xfrm>
            <a:off x="10573929" y="5239201"/>
            <a:ext cx="120395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Emisión de Certificado de Seguridad</a:t>
            </a:r>
          </a:p>
        </p:txBody>
      </p:sp>
      <p:pic>
        <p:nvPicPr>
          <p:cNvPr id="178" name="Imagen 177">
            <a:extLst>
              <a:ext uri="{FF2B5EF4-FFF2-40B4-BE49-F238E27FC236}">
                <a16:creationId xmlns="" xmlns:a16="http://schemas.microsoft.com/office/drawing/2014/main" id="{978C5312-ACDB-4EFA-B525-89CAD96BCA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77614" y="4969948"/>
            <a:ext cx="299373" cy="299373"/>
          </a:xfrm>
          <a:prstGeom prst="rect">
            <a:avLst/>
          </a:prstGeom>
        </p:spPr>
      </p:pic>
      <p:sp>
        <p:nvSpPr>
          <p:cNvPr id="179" name="CuadroTexto 178">
            <a:extLst>
              <a:ext uri="{FF2B5EF4-FFF2-40B4-BE49-F238E27FC236}">
                <a16:creationId xmlns="" xmlns:a16="http://schemas.microsoft.com/office/drawing/2014/main" id="{B44850DA-E383-40B3-A567-3CF939D19D72}"/>
              </a:ext>
            </a:extLst>
          </p:cNvPr>
          <p:cNvSpPr txBox="1"/>
          <p:nvPr/>
        </p:nvSpPr>
        <p:spPr>
          <a:xfrm>
            <a:off x="10508988" y="4926360"/>
            <a:ext cx="99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Acta de Replanteo</a:t>
            </a:r>
          </a:p>
        </p:txBody>
      </p:sp>
      <p:pic>
        <p:nvPicPr>
          <p:cNvPr id="180" name="Picture 2" descr="Resultado de imagen de propuesta vector">
            <a:extLst>
              <a:ext uri="{FF2B5EF4-FFF2-40B4-BE49-F238E27FC236}">
                <a16:creationId xmlns="" xmlns:a16="http://schemas.microsoft.com/office/drawing/2014/main" id="{0A2C5B41-2BAA-407F-B000-CBB0534B7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215" b="76478" l="31934" r="73828">
                        <a14:foregroundMark x1="41602" y1="22678" x2="41602" y2="22678"/>
                        <a14:foregroundMark x1="42480" y1="22919" x2="42480" y2="22919"/>
                        <a14:foregroundMark x1="46289" y1="29916" x2="46289" y2="29916"/>
                        <a14:foregroundMark x1="55273" y1="20265" x2="55273" y2="20265"/>
                        <a14:foregroundMark x1="53711" y1="18577" x2="53711" y2="18577"/>
                        <a14:foregroundMark x1="49902" y1="18215" x2="49902" y2="18215"/>
                        <a14:foregroundMark x1="61035" y1="24125" x2="61035" y2="24125"/>
                        <a14:foregroundMark x1="64258" y1="23764" x2="64258" y2="23764"/>
                        <a14:foregroundMark x1="65723" y1="25452" x2="65723" y2="25452"/>
                        <a14:foregroundMark x1="66406" y1="26055" x2="66895" y2="31604"/>
                        <a14:foregroundMark x1="66895" y1="32207" x2="66895" y2="39807"/>
                        <a14:foregroundMark x1="59863" y1="46080" x2="56543" y2="45718"/>
                        <a14:foregroundMark x1="39844" y1="46321" x2="51465" y2="45838"/>
                        <a14:foregroundMark x1="51465" y1="45838" x2="55762" y2="46562"/>
                        <a14:foregroundMark x1="38477" y1="51025" x2="44727" y2="50905"/>
                        <a14:foregroundMark x1="44727" y1="50905" x2="56543" y2="51025"/>
                        <a14:foregroundMark x1="56738" y1="51025" x2="60059" y2="50784"/>
                        <a14:foregroundMark x1="39160" y1="55127" x2="51270" y2="55971"/>
                        <a14:foregroundMark x1="51270" y1="55971" x2="55566" y2="55127"/>
                        <a14:foregroundMark x1="39160" y1="59831" x2="51563" y2="60314"/>
                        <a14:foregroundMark x1="38770" y1="59831" x2="39941" y2="60314"/>
                        <a14:foregroundMark x1="38184" y1="60314" x2="39941" y2="60676"/>
                        <a14:foregroundMark x1="38477" y1="65018" x2="43262" y2="65018"/>
                        <a14:foregroundMark x1="39941" y1="71532" x2="45898" y2="70326"/>
                        <a14:foregroundMark x1="45898" y1="70326" x2="49609" y2="72014"/>
                        <a14:foregroundMark x1="50391" y1="40410" x2="50391" y2="40410"/>
                        <a14:foregroundMark x1="41992" y1="35706" x2="46680" y2="39566"/>
                        <a14:foregroundMark x1="46680" y1="39566" x2="48633" y2="39928"/>
                        <a14:foregroundMark x1="37500" y1="24005" x2="34961" y2="24608"/>
                        <a14:foregroundMark x1="33008" y1="25211" x2="33301" y2="39566"/>
                        <a14:foregroundMark x1="33301" y1="39566" x2="32813" y2="40531"/>
                        <a14:foregroundMark x1="32520" y1="39324" x2="32031" y2="58987"/>
                        <a14:foregroundMark x1="33008" y1="74065" x2="34668" y2="76116"/>
                        <a14:foregroundMark x1="36816" y1="76236" x2="42578" y2="76478"/>
                        <a14:foregroundMark x1="42578" y1="76478" x2="51465" y2="76116"/>
                        <a14:foregroundMark x1="32129" y1="59831" x2="32813" y2="71773"/>
                        <a14:foregroundMark x1="52246" y1="76116" x2="58008" y2="76357"/>
                        <a14:foregroundMark x1="58008" y1="76357" x2="63965" y2="76116"/>
                        <a14:foregroundMark x1="63965" y1="76116" x2="66406" y2="72376"/>
                        <a14:foregroundMark x1="67871" y1="62967" x2="71973" y2="57901"/>
                        <a14:foregroundMark x1="71973" y1="57901" x2="73340" y2="54765"/>
                        <a14:foregroundMark x1="70898" y1="52111" x2="70898" y2="52111"/>
                        <a14:foregroundMark x1="73828" y1="44511" x2="73535" y2="49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22" t="16071" r="23494" b="23029"/>
          <a:stretch/>
        </p:blipFill>
        <p:spPr bwMode="auto">
          <a:xfrm>
            <a:off x="7951307" y="5236187"/>
            <a:ext cx="590460" cy="63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CuadroTexto 180">
            <a:extLst>
              <a:ext uri="{FF2B5EF4-FFF2-40B4-BE49-F238E27FC236}">
                <a16:creationId xmlns="" xmlns:a16="http://schemas.microsoft.com/office/drawing/2014/main" id="{DC65E39B-D48F-41E3-AD5F-D4031D7D8550}"/>
              </a:ext>
            </a:extLst>
          </p:cNvPr>
          <p:cNvSpPr txBox="1"/>
          <p:nvPr/>
        </p:nvSpPr>
        <p:spPr>
          <a:xfrm>
            <a:off x="8733394" y="4428126"/>
            <a:ext cx="1087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i="0" u="none" strike="noStrike" baseline="0" dirty="0">
                <a:solidFill>
                  <a:srgbClr val="FF0066"/>
                </a:solidFill>
                <a:latin typeface="Courier"/>
              </a:rPr>
              <a:t>Planes</a:t>
            </a:r>
            <a:endParaRPr lang="es-MX" sz="1600" b="1" dirty="0">
              <a:solidFill>
                <a:srgbClr val="FF0066"/>
              </a:solidFill>
            </a:endParaRPr>
          </a:p>
        </p:txBody>
      </p:sp>
      <p:sp>
        <p:nvSpPr>
          <p:cNvPr id="182" name="CuadroTexto 85">
            <a:extLst>
              <a:ext uri="{FF2B5EF4-FFF2-40B4-BE49-F238E27FC236}">
                <a16:creationId xmlns="" xmlns:a16="http://schemas.microsoft.com/office/drawing/2014/main" id="{1A6DFFB6-CA2D-447C-929B-670625D68F73}"/>
              </a:ext>
            </a:extLst>
          </p:cNvPr>
          <p:cNvSpPr txBox="1"/>
          <p:nvPr/>
        </p:nvSpPr>
        <p:spPr>
          <a:xfrm>
            <a:off x="3954118" y="5833440"/>
            <a:ext cx="1178584" cy="756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Fin de etapa de rehabilitación del primer segmento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72DDAD1B-D4E4-46F6-B688-011B59326A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54595" y="4012656"/>
            <a:ext cx="354854" cy="298724"/>
          </a:xfrm>
          <a:prstGeom prst="rect">
            <a:avLst/>
          </a:prstGeom>
        </p:spPr>
      </p:pic>
      <p:sp>
        <p:nvSpPr>
          <p:cNvPr id="183" name="CuadroTexto 182">
            <a:extLst>
              <a:ext uri="{FF2B5EF4-FFF2-40B4-BE49-F238E27FC236}">
                <a16:creationId xmlns="" xmlns:a16="http://schemas.microsoft.com/office/drawing/2014/main" id="{9DB6FA6B-6E67-4D37-AE28-9FAA0C9789B0}"/>
              </a:ext>
            </a:extLst>
          </p:cNvPr>
          <p:cNvSpPr txBox="1"/>
          <p:nvPr/>
        </p:nvSpPr>
        <p:spPr>
          <a:xfrm>
            <a:off x="8663163" y="4594740"/>
            <a:ext cx="13471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●Seguridad Global RAMS</a:t>
            </a:r>
          </a:p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●Aseguramiento y control de Calidad</a:t>
            </a:r>
          </a:p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Gestión Ambiental</a:t>
            </a:r>
          </a:p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●Validación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Plan de Manejo 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Residuos Solidos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Plan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Mantto.Prev-Correct</a:t>
            </a: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E4BAC93E-995D-498E-9A3B-A4DFA464CD43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2088" t="60435" r="20942" b="27893"/>
          <a:stretch/>
        </p:blipFill>
        <p:spPr>
          <a:xfrm>
            <a:off x="8160882" y="4619862"/>
            <a:ext cx="317309" cy="298723"/>
          </a:xfrm>
          <a:prstGeom prst="rect">
            <a:avLst/>
          </a:prstGeom>
        </p:spPr>
      </p:pic>
      <p:sp>
        <p:nvSpPr>
          <p:cNvPr id="63" name="CuadroTexto 62">
            <a:extLst>
              <a:ext uri="{FF2B5EF4-FFF2-40B4-BE49-F238E27FC236}">
                <a16:creationId xmlns="" xmlns:a16="http://schemas.microsoft.com/office/drawing/2014/main" id="{92F5FA40-C593-4CBD-901C-F66D7C5135A0}"/>
              </a:ext>
            </a:extLst>
          </p:cNvPr>
          <p:cNvSpPr txBox="1"/>
          <p:nvPr/>
        </p:nvSpPr>
        <p:spPr>
          <a:xfrm>
            <a:off x="6208554" y="4535398"/>
            <a:ext cx="1674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Segundo Segmento de Vía</a:t>
            </a:r>
          </a:p>
        </p:txBody>
      </p:sp>
      <p:pic>
        <p:nvPicPr>
          <p:cNvPr id="64" name="Imagen 63">
            <a:extLst>
              <a:ext uri="{FF2B5EF4-FFF2-40B4-BE49-F238E27FC236}">
                <a16:creationId xmlns="" xmlns:a16="http://schemas.microsoft.com/office/drawing/2014/main" id="{D654A5C7-D69E-4A55-AA9F-27DAB67D4B88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4839" t="40696" r="57385" b="11882"/>
          <a:stretch/>
        </p:blipFill>
        <p:spPr>
          <a:xfrm>
            <a:off x="1602794" y="2016260"/>
            <a:ext cx="466867" cy="684611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="" xmlns:a16="http://schemas.microsoft.com/office/drawing/2014/main" id="{7C1A54A5-1E9F-4317-8774-55D13C307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2" t="51176" r="39858" b="31680"/>
          <a:stretch/>
        </p:blipFill>
        <p:spPr>
          <a:xfrm>
            <a:off x="11583650" y="6377122"/>
            <a:ext cx="186590" cy="165853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="" xmlns:a16="http://schemas.microsoft.com/office/drawing/2014/main" id="{504E9401-5649-4761-8EB5-BE0B0B6892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08832" y="5871161"/>
            <a:ext cx="360134" cy="360134"/>
          </a:xfrm>
          <a:prstGeom prst="rect">
            <a:avLst/>
          </a:prstGeom>
        </p:spPr>
      </p:pic>
      <p:pic>
        <p:nvPicPr>
          <p:cNvPr id="109" name="Imagen 108">
            <a:extLst>
              <a:ext uri="{FF2B5EF4-FFF2-40B4-BE49-F238E27FC236}">
                <a16:creationId xmlns="" xmlns:a16="http://schemas.microsoft.com/office/drawing/2014/main" id="{451268D5-D3BC-4F40-A625-8B4FE989445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5405" y="4625009"/>
            <a:ext cx="235209" cy="235209"/>
          </a:xfrm>
          <a:prstGeom prst="rect">
            <a:avLst/>
          </a:prstGeom>
        </p:spPr>
      </p:pic>
      <p:sp>
        <p:nvSpPr>
          <p:cNvPr id="74" name="CuadroTexto 73">
            <a:extLst>
              <a:ext uri="{FF2B5EF4-FFF2-40B4-BE49-F238E27FC236}">
                <a16:creationId xmlns="" xmlns:a16="http://schemas.microsoft.com/office/drawing/2014/main" id="{5CBD7A3B-B81F-4EE3-BF56-E0294047CB2D}"/>
              </a:ext>
            </a:extLst>
          </p:cNvPr>
          <p:cNvSpPr txBox="1"/>
          <p:nvPr/>
        </p:nvSpPr>
        <p:spPr>
          <a:xfrm>
            <a:off x="4144857" y="3857347"/>
            <a:ext cx="7184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b="1" i="0" u="none" strike="noStrike" baseline="0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 de Mantenimiento Preventivo y Correctivo de la Vía</a:t>
            </a:r>
            <a:r>
              <a:rPr lang="es-MX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 el estado actual desde la entrega del primer Segmento de la Vía hasta la Rehabilitación Total de la Vía</a:t>
            </a:r>
            <a:r>
              <a:rPr lang="es-MX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 el Mantenimiento y Conservación de la </a:t>
            </a:r>
            <a:r>
              <a:rPr lang="es-MX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Vía rehabilitada hasta la conclusión de la Etapa de Servicio Integral</a:t>
            </a:r>
            <a:endParaRPr lang="es-MX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5" name="Imagen 74">
            <a:extLst>
              <a:ext uri="{FF2B5EF4-FFF2-40B4-BE49-F238E27FC236}">
                <a16:creationId xmlns="" xmlns:a16="http://schemas.microsoft.com/office/drawing/2014/main" id="{09DAC4BC-ECB8-404C-9EAE-5442BC1C410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94668" y="2028744"/>
            <a:ext cx="637713" cy="383061"/>
          </a:xfrm>
          <a:prstGeom prst="rect">
            <a:avLst/>
          </a:prstGeom>
        </p:spPr>
      </p:pic>
      <p:sp>
        <p:nvSpPr>
          <p:cNvPr id="76" name="CuadroTexto 75">
            <a:extLst>
              <a:ext uri="{FF2B5EF4-FFF2-40B4-BE49-F238E27FC236}">
                <a16:creationId xmlns="" xmlns:a16="http://schemas.microsoft.com/office/drawing/2014/main" id="{6023D43C-9D05-438E-A41B-B649B2EA14C8}"/>
              </a:ext>
            </a:extLst>
          </p:cNvPr>
          <p:cNvSpPr txBox="1"/>
          <p:nvPr/>
        </p:nvSpPr>
        <p:spPr>
          <a:xfrm>
            <a:off x="5046896" y="2126207"/>
            <a:ext cx="970970" cy="27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>
                <a:solidFill>
                  <a:schemeClr val="bg1"/>
                </a:solidFill>
                <a:latin typeface="Arial Black" panose="020B0A04020102020204" pitchFamily="34" charset="0"/>
              </a:rPr>
              <a:t>POA</a:t>
            </a:r>
          </a:p>
        </p:txBody>
      </p:sp>
      <p:sp>
        <p:nvSpPr>
          <p:cNvPr id="77" name="40 Elipse">
            <a:extLst>
              <a:ext uri="{FF2B5EF4-FFF2-40B4-BE49-F238E27FC236}">
                <a16:creationId xmlns="" xmlns:a16="http://schemas.microsoft.com/office/drawing/2014/main" id="{85384042-FFBB-4E91-BA42-E423631962BB}"/>
              </a:ext>
            </a:extLst>
          </p:cNvPr>
          <p:cNvSpPr/>
          <p:nvPr/>
        </p:nvSpPr>
        <p:spPr>
          <a:xfrm>
            <a:off x="4649223" y="2097622"/>
            <a:ext cx="191898" cy="182708"/>
          </a:xfrm>
          <a:prstGeom prst="ellipse">
            <a:avLst/>
          </a:prstGeom>
          <a:solidFill>
            <a:srgbClr val="FF006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9" name="CuadroTexto 78">
            <a:extLst>
              <a:ext uri="{FF2B5EF4-FFF2-40B4-BE49-F238E27FC236}">
                <a16:creationId xmlns="" xmlns:a16="http://schemas.microsoft.com/office/drawing/2014/main" id="{C4F4AA57-6860-42C3-9442-066ADB606492}"/>
              </a:ext>
            </a:extLst>
          </p:cNvPr>
          <p:cNvSpPr txBox="1"/>
          <p:nvPr/>
        </p:nvSpPr>
        <p:spPr>
          <a:xfrm>
            <a:off x="4669442" y="1550270"/>
            <a:ext cx="13908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Integración de Anteproyecto</a:t>
            </a:r>
          </a:p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2023 DIF</a:t>
            </a:r>
          </a:p>
        </p:txBody>
      </p:sp>
      <p:cxnSp>
        <p:nvCxnSpPr>
          <p:cNvPr id="80" name="Conector recto 79">
            <a:extLst>
              <a:ext uri="{FF2B5EF4-FFF2-40B4-BE49-F238E27FC236}">
                <a16:creationId xmlns="" xmlns:a16="http://schemas.microsoft.com/office/drawing/2014/main" id="{B7BA3EEC-F83E-4B1C-A25C-CE36097888AD}"/>
              </a:ext>
            </a:extLst>
          </p:cNvPr>
          <p:cNvCxnSpPr>
            <a:cxnSpLocks/>
          </p:cNvCxnSpPr>
          <p:nvPr/>
        </p:nvCxnSpPr>
        <p:spPr>
          <a:xfrm>
            <a:off x="5294319" y="2401864"/>
            <a:ext cx="21918" cy="3973040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Imagen 81">
            <a:extLst>
              <a:ext uri="{FF2B5EF4-FFF2-40B4-BE49-F238E27FC236}">
                <a16:creationId xmlns="" xmlns:a16="http://schemas.microsoft.com/office/drawing/2014/main" id="{8FE976FE-9775-409F-8CB0-6689BA2E5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2" t="51176" r="39858" b="31680"/>
          <a:stretch/>
        </p:blipFill>
        <p:spPr>
          <a:xfrm>
            <a:off x="3421245" y="6381527"/>
            <a:ext cx="186590" cy="165853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="" xmlns:a16="http://schemas.microsoft.com/office/drawing/2014/main" id="{DDCDC92B-7CAA-44B3-A1C0-63C2FBAFA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2" t="51176" r="39858" b="31680"/>
          <a:stretch/>
        </p:blipFill>
        <p:spPr>
          <a:xfrm>
            <a:off x="5236796" y="6381532"/>
            <a:ext cx="186590" cy="165853"/>
          </a:xfrm>
          <a:prstGeom prst="rect">
            <a:avLst/>
          </a:prstGeom>
        </p:spPr>
      </p:pic>
      <p:pic>
        <p:nvPicPr>
          <p:cNvPr id="86" name="Picture 2">
            <a:extLst>
              <a:ext uri="{FF2B5EF4-FFF2-40B4-BE49-F238E27FC236}">
                <a16:creationId xmlns="" xmlns:a16="http://schemas.microsoft.com/office/drawing/2014/main" id="{9C05E2D1-A795-43DB-A19E-F34E92B4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62" y="4301949"/>
            <a:ext cx="269168" cy="267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7" name="Imagen 96">
            <a:extLst>
              <a:ext uri="{FF2B5EF4-FFF2-40B4-BE49-F238E27FC236}">
                <a16:creationId xmlns="" xmlns:a16="http://schemas.microsoft.com/office/drawing/2014/main" id="{959C694D-A1CB-423A-8122-7BD728A7223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78363" y="3811605"/>
            <a:ext cx="319000" cy="336066"/>
          </a:xfrm>
          <a:prstGeom prst="rect">
            <a:avLst/>
          </a:prstGeom>
        </p:spPr>
      </p:pic>
      <p:sp>
        <p:nvSpPr>
          <p:cNvPr id="99" name="CuadroTexto 98">
            <a:extLst>
              <a:ext uri="{FF2B5EF4-FFF2-40B4-BE49-F238E27FC236}">
                <a16:creationId xmlns="" xmlns:a16="http://schemas.microsoft.com/office/drawing/2014/main" id="{FF198F06-643B-4CF9-B1FF-CC8F24AE3A87}"/>
              </a:ext>
            </a:extLst>
          </p:cNvPr>
          <p:cNvSpPr txBox="1"/>
          <p:nvPr/>
        </p:nvSpPr>
        <p:spPr>
          <a:xfrm>
            <a:off x="4128945" y="3413598"/>
            <a:ext cx="550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000000"/>
                </a:solidFill>
                <a:latin typeface="Times New Roman" panose="02020603050405020304" pitchFamily="18" charset="0"/>
              </a:rPr>
              <a:t>Rehabilitación total:    P</a:t>
            </a:r>
            <a:r>
              <a:rPr lang="es-MX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.k. -0+931.977 al </a:t>
            </a:r>
            <a:r>
              <a:rPr lang="es-MX" b="1" dirty="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s-MX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.k. 16+300 </a:t>
            </a:r>
            <a:endParaRPr lang="es-MX" b="1" dirty="0"/>
          </a:p>
        </p:txBody>
      </p:sp>
      <p:sp>
        <p:nvSpPr>
          <p:cNvPr id="101" name="CuadroTexto 100">
            <a:extLst>
              <a:ext uri="{FF2B5EF4-FFF2-40B4-BE49-F238E27FC236}">
                <a16:creationId xmlns="" xmlns:a16="http://schemas.microsoft.com/office/drawing/2014/main" id="{EF1D2195-3E2A-4A8B-9CC8-AFB5264A7320}"/>
              </a:ext>
            </a:extLst>
          </p:cNvPr>
          <p:cNvSpPr txBox="1"/>
          <p:nvPr/>
        </p:nvSpPr>
        <p:spPr>
          <a:xfrm>
            <a:off x="2380257" y="3809207"/>
            <a:ext cx="1390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Trabajos Previos</a:t>
            </a:r>
          </a:p>
        </p:txBody>
      </p:sp>
      <p:sp>
        <p:nvSpPr>
          <p:cNvPr id="103" name="CuadroTexto 102">
            <a:extLst>
              <a:ext uri="{FF2B5EF4-FFF2-40B4-BE49-F238E27FC236}">
                <a16:creationId xmlns="" xmlns:a16="http://schemas.microsoft.com/office/drawing/2014/main" id="{AE33EEA4-9AA3-46DF-B51C-5B0FAEED6C3F}"/>
              </a:ext>
            </a:extLst>
          </p:cNvPr>
          <p:cNvSpPr txBox="1"/>
          <p:nvPr/>
        </p:nvSpPr>
        <p:spPr>
          <a:xfrm>
            <a:off x="1919109" y="4133879"/>
            <a:ext cx="1722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Levantamientos Topográficos de Trazo y perfil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="" xmlns:a16="http://schemas.microsoft.com/office/drawing/2014/main" id="{7456B97E-B20B-4FB3-A448-8DBBB950C8FF}"/>
              </a:ext>
            </a:extLst>
          </p:cNvPr>
          <p:cNvSpPr txBox="1"/>
          <p:nvPr/>
        </p:nvSpPr>
        <p:spPr>
          <a:xfrm>
            <a:off x="1917125" y="4498311"/>
            <a:ext cx="16686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Proyecto de Implantación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="" xmlns:a16="http://schemas.microsoft.com/office/drawing/2014/main" id="{E08BAAAA-EC44-4B6F-93CD-B8D20C29CC39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24902" t="24547" r="58019" b="16523"/>
          <a:stretch/>
        </p:blipFill>
        <p:spPr>
          <a:xfrm rot="5400000">
            <a:off x="5601166" y="4535541"/>
            <a:ext cx="554835" cy="1076322"/>
          </a:xfrm>
          <a:prstGeom prst="rect">
            <a:avLst/>
          </a:prstGeom>
        </p:spPr>
      </p:pic>
      <p:sp>
        <p:nvSpPr>
          <p:cNvPr id="78" name="CuadroTexto 77">
            <a:extLst>
              <a:ext uri="{FF2B5EF4-FFF2-40B4-BE49-F238E27FC236}">
                <a16:creationId xmlns="" xmlns:a16="http://schemas.microsoft.com/office/drawing/2014/main" id="{1F61FFF1-B7D4-408C-BC5E-6D5F95B7479D}"/>
              </a:ext>
            </a:extLst>
          </p:cNvPr>
          <p:cNvSpPr txBox="1"/>
          <p:nvPr/>
        </p:nvSpPr>
        <p:spPr>
          <a:xfrm>
            <a:off x="5364570" y="4983997"/>
            <a:ext cx="22828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MX" sz="12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Presentar, previo a la instalación, en el área de taller de vías, cada juego de durmientes o la comunicación completa para que sea verificada por el Supervisor PPS </a:t>
            </a:r>
          </a:p>
        </p:txBody>
      </p:sp>
      <p:pic>
        <p:nvPicPr>
          <p:cNvPr id="81" name="Imagen 80">
            <a:extLst>
              <a:ext uri="{FF2B5EF4-FFF2-40B4-BE49-F238E27FC236}">
                <a16:creationId xmlns="" xmlns:a16="http://schemas.microsoft.com/office/drawing/2014/main" id="{F36BD736-D2CD-43D1-8FDE-E08BF51B11F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190155" y="4650515"/>
            <a:ext cx="287125" cy="287125"/>
          </a:xfrm>
          <a:prstGeom prst="rect">
            <a:avLst/>
          </a:prstGeom>
        </p:spPr>
      </p:pic>
      <p:sp>
        <p:nvSpPr>
          <p:cNvPr id="84" name="CuadroTexto 83">
            <a:extLst>
              <a:ext uri="{FF2B5EF4-FFF2-40B4-BE49-F238E27FC236}">
                <a16:creationId xmlns="" xmlns:a16="http://schemas.microsoft.com/office/drawing/2014/main" id="{490B7256-1FB4-469F-81D0-868626F8A45E}"/>
              </a:ext>
            </a:extLst>
          </p:cNvPr>
          <p:cNvSpPr txBox="1"/>
          <p:nvPr/>
        </p:nvSpPr>
        <p:spPr>
          <a:xfrm>
            <a:off x="10495106" y="4581060"/>
            <a:ext cx="1203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Cuadernos de Pruebas</a:t>
            </a:r>
          </a:p>
        </p:txBody>
      </p:sp>
      <p:cxnSp>
        <p:nvCxnSpPr>
          <p:cNvPr id="85" name="Conector recto 84">
            <a:extLst>
              <a:ext uri="{FF2B5EF4-FFF2-40B4-BE49-F238E27FC236}">
                <a16:creationId xmlns="" xmlns:a16="http://schemas.microsoft.com/office/drawing/2014/main" id="{2CCC6C05-30C8-41F2-9AAE-F5D3152A716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11653236" y="2930341"/>
            <a:ext cx="23709" cy="3446781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920EBBF8-F785-4225-AFA0-F84A43DAF70D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21022" t="34188" r="43910" b="53466"/>
          <a:stretch/>
        </p:blipFill>
        <p:spPr>
          <a:xfrm>
            <a:off x="10490243" y="2754403"/>
            <a:ext cx="1163662" cy="23032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8904A4A0-CB3D-4ED8-A267-60D13BF1B66D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6651" t="32269" r="25085" b="8493"/>
          <a:stretch/>
        </p:blipFill>
        <p:spPr>
          <a:xfrm>
            <a:off x="8598023" y="1751038"/>
            <a:ext cx="1604372" cy="917092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="" xmlns:a16="http://schemas.microsoft.com/office/drawing/2014/main" id="{9DD3669E-7679-4DCF-AADB-966B5E057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2" t="51176" r="39858" b="31680"/>
          <a:stretch/>
        </p:blipFill>
        <p:spPr>
          <a:xfrm>
            <a:off x="10120223" y="6374907"/>
            <a:ext cx="186590" cy="165853"/>
          </a:xfrm>
          <a:prstGeom prst="rect">
            <a:avLst/>
          </a:prstGeom>
        </p:spPr>
      </p:pic>
      <p:sp>
        <p:nvSpPr>
          <p:cNvPr id="91" name="CuadroTexto 90">
            <a:extLst>
              <a:ext uri="{FF2B5EF4-FFF2-40B4-BE49-F238E27FC236}">
                <a16:creationId xmlns="" xmlns:a16="http://schemas.microsoft.com/office/drawing/2014/main" id="{9F35136E-B84E-4F80-AD67-44CB116A1113}"/>
              </a:ext>
            </a:extLst>
          </p:cNvPr>
          <p:cNvSpPr txBox="1"/>
          <p:nvPr/>
        </p:nvSpPr>
        <p:spPr>
          <a:xfrm>
            <a:off x="7951307" y="935830"/>
            <a:ext cx="21954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Armonización de Proyecto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="" xmlns:a16="http://schemas.microsoft.com/office/drawing/2014/main" id="{05BC5BE9-243F-42DC-8415-D6D52CDA1C4C}"/>
              </a:ext>
            </a:extLst>
          </p:cNvPr>
          <p:cNvSpPr txBox="1"/>
          <p:nvPr/>
        </p:nvSpPr>
        <p:spPr>
          <a:xfrm>
            <a:off x="7662446" y="1135824"/>
            <a:ext cx="2673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Construcción de galerías para cables de la Subestación Eléctrica de Alta Tensión (SEAT) Buen Tono hacia las líneas 1, 2 y 3 </a:t>
            </a:r>
            <a:endParaRPr lang="es-MX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4" name="Imagen 93">
            <a:extLst>
              <a:ext uri="{FF2B5EF4-FFF2-40B4-BE49-F238E27FC236}">
                <a16:creationId xmlns="" xmlns:a16="http://schemas.microsoft.com/office/drawing/2014/main" id="{F105DD10-C144-4E79-9417-7B28E06966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01463" y="2154433"/>
            <a:ext cx="334091" cy="334091"/>
          </a:xfrm>
          <a:prstGeom prst="rect">
            <a:avLst/>
          </a:prstGeom>
        </p:spPr>
      </p:pic>
      <p:cxnSp>
        <p:nvCxnSpPr>
          <p:cNvPr id="98" name="Conector recto 97">
            <a:extLst>
              <a:ext uri="{FF2B5EF4-FFF2-40B4-BE49-F238E27FC236}">
                <a16:creationId xmlns="" xmlns:a16="http://schemas.microsoft.com/office/drawing/2014/main" id="{5778BA84-8FA9-450D-A7F5-FFF69FBC062C}"/>
              </a:ext>
            </a:extLst>
          </p:cNvPr>
          <p:cNvCxnSpPr>
            <a:cxnSpLocks/>
          </p:cNvCxnSpPr>
          <p:nvPr/>
        </p:nvCxnSpPr>
        <p:spPr>
          <a:xfrm flipH="1">
            <a:off x="7647370" y="2475257"/>
            <a:ext cx="15076" cy="3906275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uadroTexto 103">
            <a:extLst>
              <a:ext uri="{FF2B5EF4-FFF2-40B4-BE49-F238E27FC236}">
                <a16:creationId xmlns="" xmlns:a16="http://schemas.microsoft.com/office/drawing/2014/main" id="{92DC266B-3C64-4166-878E-3F3A3E48ABA0}"/>
              </a:ext>
            </a:extLst>
          </p:cNvPr>
          <p:cNvSpPr txBox="1"/>
          <p:nvPr/>
        </p:nvSpPr>
        <p:spPr>
          <a:xfrm>
            <a:off x="6749713" y="2137676"/>
            <a:ext cx="85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Gestión de Libranzas</a:t>
            </a:r>
          </a:p>
        </p:txBody>
      </p:sp>
      <p:sp>
        <p:nvSpPr>
          <p:cNvPr id="105" name="40 Elipse">
            <a:extLst>
              <a:ext uri="{FF2B5EF4-FFF2-40B4-BE49-F238E27FC236}">
                <a16:creationId xmlns="" xmlns:a16="http://schemas.microsoft.com/office/drawing/2014/main" id="{C2CA1065-5062-451C-B434-FC28C86A87D9}"/>
              </a:ext>
            </a:extLst>
          </p:cNvPr>
          <p:cNvSpPr/>
          <p:nvPr/>
        </p:nvSpPr>
        <p:spPr>
          <a:xfrm>
            <a:off x="6475406" y="2250022"/>
            <a:ext cx="191898" cy="182708"/>
          </a:xfrm>
          <a:prstGeom prst="ellipse">
            <a:avLst/>
          </a:prstGeom>
          <a:solidFill>
            <a:srgbClr val="FF006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7" name="CuadroTexto 106">
            <a:extLst>
              <a:ext uri="{FF2B5EF4-FFF2-40B4-BE49-F238E27FC236}">
                <a16:creationId xmlns="" xmlns:a16="http://schemas.microsoft.com/office/drawing/2014/main" id="{5D1946C9-AD32-441C-BF1F-73753B64870E}"/>
              </a:ext>
            </a:extLst>
          </p:cNvPr>
          <p:cNvSpPr txBox="1"/>
          <p:nvPr/>
        </p:nvSpPr>
        <p:spPr>
          <a:xfrm>
            <a:off x="10576419" y="3133134"/>
            <a:ext cx="1074103" cy="441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440"/>
              </a:lnSpc>
            </a:pPr>
            <a:r>
              <a:rPr lang="es-MX" sz="1050" dirty="0">
                <a:latin typeface="Courier"/>
              </a:rPr>
              <a:t>Manual de </a:t>
            </a:r>
            <a:r>
              <a:rPr lang="es-MX" sz="900" dirty="0">
                <a:latin typeface="Courier"/>
              </a:rPr>
              <a:t>Mantenimiento</a:t>
            </a:r>
            <a:endParaRPr lang="es-MX" sz="1050" dirty="0"/>
          </a:p>
        </p:txBody>
      </p:sp>
      <p:cxnSp>
        <p:nvCxnSpPr>
          <p:cNvPr id="110" name="Conector: angular 109">
            <a:extLst>
              <a:ext uri="{FF2B5EF4-FFF2-40B4-BE49-F238E27FC236}">
                <a16:creationId xmlns="" xmlns:a16="http://schemas.microsoft.com/office/drawing/2014/main" id="{01100F20-8434-4715-9012-216F7A68A193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 flipV="1">
            <a:off x="10420471" y="2869567"/>
            <a:ext cx="69773" cy="2682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5" name="Imagen 114">
            <a:extLst>
              <a:ext uri="{FF2B5EF4-FFF2-40B4-BE49-F238E27FC236}">
                <a16:creationId xmlns="" xmlns:a16="http://schemas.microsoft.com/office/drawing/2014/main" id="{9F7D6DE9-7967-4311-B61E-AAA6B8169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0161487" y="5759396"/>
            <a:ext cx="381407" cy="272841"/>
          </a:xfrm>
          <a:prstGeom prst="rect">
            <a:avLst/>
          </a:prstGeom>
        </p:spPr>
      </p:pic>
      <p:sp>
        <p:nvSpPr>
          <p:cNvPr id="117" name="40 Elipse">
            <a:extLst>
              <a:ext uri="{FF2B5EF4-FFF2-40B4-BE49-F238E27FC236}">
                <a16:creationId xmlns="" xmlns:a16="http://schemas.microsoft.com/office/drawing/2014/main" id="{EE42C9E2-CA6F-4064-8B29-C193D7981E1C}"/>
              </a:ext>
            </a:extLst>
          </p:cNvPr>
          <p:cNvSpPr/>
          <p:nvPr/>
        </p:nvSpPr>
        <p:spPr>
          <a:xfrm>
            <a:off x="7507148" y="1343725"/>
            <a:ext cx="191898" cy="182708"/>
          </a:xfrm>
          <a:prstGeom prst="ellipse">
            <a:avLst/>
          </a:prstGeom>
          <a:solidFill>
            <a:srgbClr val="FF0066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8" name="Imagen 117">
            <a:extLst>
              <a:ext uri="{FF2B5EF4-FFF2-40B4-BE49-F238E27FC236}">
                <a16:creationId xmlns="" xmlns:a16="http://schemas.microsoft.com/office/drawing/2014/main" id="{FF480014-4640-4E90-8497-DF3CF6477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02" t="51176" r="39858" b="31680"/>
          <a:stretch/>
        </p:blipFill>
        <p:spPr>
          <a:xfrm>
            <a:off x="7555378" y="6390682"/>
            <a:ext cx="186590" cy="165853"/>
          </a:xfrm>
          <a:prstGeom prst="rect">
            <a:avLst/>
          </a:prstGeom>
        </p:spPr>
      </p:pic>
      <p:pic>
        <p:nvPicPr>
          <p:cNvPr id="119" name="Imagen 118">
            <a:extLst>
              <a:ext uri="{FF2B5EF4-FFF2-40B4-BE49-F238E27FC236}">
                <a16:creationId xmlns="" xmlns:a16="http://schemas.microsoft.com/office/drawing/2014/main" id="{3EA1B1B7-7737-4087-9B31-2C227850FA1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174042" y="3186960"/>
            <a:ext cx="440331" cy="412739"/>
          </a:xfrm>
          <a:prstGeom prst="rect">
            <a:avLst/>
          </a:prstGeom>
        </p:spPr>
      </p:pic>
      <p:sp>
        <p:nvSpPr>
          <p:cNvPr id="120" name="CuadroTexto 119">
            <a:extLst>
              <a:ext uri="{FF2B5EF4-FFF2-40B4-BE49-F238E27FC236}">
                <a16:creationId xmlns="" xmlns:a16="http://schemas.microsoft.com/office/drawing/2014/main" id="{1504C189-AA4A-45A0-9A8C-469D7B8BC990}"/>
              </a:ext>
            </a:extLst>
          </p:cNvPr>
          <p:cNvSpPr txBox="1"/>
          <p:nvPr/>
        </p:nvSpPr>
        <p:spPr>
          <a:xfrm>
            <a:off x="10477627" y="5701796"/>
            <a:ext cx="976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Planos-Memorias</a:t>
            </a:r>
          </a:p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000" b="0" i="0" u="none" strike="noStrike" baseline="0" dirty="0">
                <a:latin typeface="Courier"/>
              </a:rPr>
              <a:t>As-</a:t>
            </a:r>
            <a:r>
              <a:rPr lang="es-MX" sz="1000" b="0" i="0" u="none" strike="noStrike" baseline="0" dirty="0" err="1">
                <a:latin typeface="Courier"/>
              </a:rPr>
              <a:t>Buili</a:t>
            </a: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51398AB4-8C21-4655-A0DC-B7406AA4603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61621" y="4716605"/>
            <a:ext cx="343056" cy="343056"/>
          </a:xfrm>
          <a:prstGeom prst="rect">
            <a:avLst/>
          </a:prstGeom>
        </p:spPr>
      </p:pic>
      <p:sp>
        <p:nvSpPr>
          <p:cNvPr id="121" name="CuadroTexto 120">
            <a:extLst>
              <a:ext uri="{FF2B5EF4-FFF2-40B4-BE49-F238E27FC236}">
                <a16:creationId xmlns="" xmlns:a16="http://schemas.microsoft.com/office/drawing/2014/main" id="{63DF791F-A6AB-49BB-83C2-19D3F086BB02}"/>
              </a:ext>
            </a:extLst>
          </p:cNvPr>
          <p:cNvSpPr txBox="1"/>
          <p:nvPr/>
        </p:nvSpPr>
        <p:spPr>
          <a:xfrm>
            <a:off x="884617" y="5151185"/>
            <a:ext cx="9498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latin typeface="Arial" panose="020B0604020202020204" pitchFamily="34" charset="0"/>
                <a:cs typeface="Arial" panose="020B0604020202020204" pitchFamily="34" charset="0"/>
              </a:rPr>
              <a:t>Bancos de Tiro</a:t>
            </a:r>
          </a:p>
        </p:txBody>
      </p:sp>
      <p:pic>
        <p:nvPicPr>
          <p:cNvPr id="122" name="Imagen 121">
            <a:extLst>
              <a:ext uri="{FF2B5EF4-FFF2-40B4-BE49-F238E27FC236}">
                <a16:creationId xmlns="" xmlns:a16="http://schemas.microsoft.com/office/drawing/2014/main" id="{23F00C78-5034-42FB-82A6-B955CF71C1C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70790" y="3255287"/>
            <a:ext cx="523666" cy="348582"/>
          </a:xfrm>
          <a:prstGeom prst="rect">
            <a:avLst/>
          </a:prstGeom>
        </p:spPr>
      </p:pic>
      <p:cxnSp>
        <p:nvCxnSpPr>
          <p:cNvPr id="106" name="Conector recto 105">
            <a:extLst>
              <a:ext uri="{FF2B5EF4-FFF2-40B4-BE49-F238E27FC236}">
                <a16:creationId xmlns="" xmlns:a16="http://schemas.microsoft.com/office/drawing/2014/main" id="{B0530D03-F3DE-26BB-4F43-6C98E1B47C27}"/>
              </a:ext>
            </a:extLst>
          </p:cNvPr>
          <p:cNvCxnSpPr>
            <a:cxnSpLocks/>
          </p:cNvCxnSpPr>
          <p:nvPr/>
        </p:nvCxnSpPr>
        <p:spPr>
          <a:xfrm>
            <a:off x="11750207" y="1110968"/>
            <a:ext cx="17114" cy="5279714"/>
          </a:xfrm>
          <a:prstGeom prst="line">
            <a:avLst/>
          </a:prstGeom>
          <a:ln w="6350">
            <a:solidFill>
              <a:srgbClr val="FF00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upo 112">
            <a:extLst>
              <a:ext uri="{FF2B5EF4-FFF2-40B4-BE49-F238E27FC236}">
                <a16:creationId xmlns="" xmlns:a16="http://schemas.microsoft.com/office/drawing/2014/main" id="{80636E36-0A20-DC88-48AD-C196A0E65916}"/>
              </a:ext>
            </a:extLst>
          </p:cNvPr>
          <p:cNvGrpSpPr/>
          <p:nvPr/>
        </p:nvGrpSpPr>
        <p:grpSpPr>
          <a:xfrm>
            <a:off x="11324475" y="578805"/>
            <a:ext cx="502957" cy="740395"/>
            <a:chOff x="2523313" y="-9599"/>
            <a:chExt cx="813053" cy="1118350"/>
          </a:xfrm>
        </p:grpSpPr>
        <p:pic>
          <p:nvPicPr>
            <p:cNvPr id="123" name="Imagen 122">
              <a:extLst>
                <a:ext uri="{FF2B5EF4-FFF2-40B4-BE49-F238E27FC236}">
                  <a16:creationId xmlns="" xmlns:a16="http://schemas.microsoft.com/office/drawing/2014/main" id="{014F6E19-10E4-A218-2574-6D2DBF0BE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523313" y="-9599"/>
              <a:ext cx="813053" cy="11183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55000"/>
                </a:prstClr>
              </a:outerShdw>
            </a:effectLst>
          </p:spPr>
        </p:pic>
        <p:grpSp>
          <p:nvGrpSpPr>
            <p:cNvPr id="124" name="Grupo 123">
              <a:extLst>
                <a:ext uri="{FF2B5EF4-FFF2-40B4-BE49-F238E27FC236}">
                  <a16:creationId xmlns="" xmlns:a16="http://schemas.microsoft.com/office/drawing/2014/main" id="{CAA3CCC4-97D3-3859-09E1-3302B4C6E102}"/>
                </a:ext>
              </a:extLst>
            </p:cNvPr>
            <p:cNvGrpSpPr/>
            <p:nvPr/>
          </p:nvGrpSpPr>
          <p:grpSpPr>
            <a:xfrm>
              <a:off x="2592464" y="178745"/>
              <a:ext cx="582515" cy="593750"/>
              <a:chOff x="4430971" y="4915614"/>
              <a:chExt cx="582515" cy="593750"/>
            </a:xfrm>
          </p:grpSpPr>
          <p:sp>
            <p:nvSpPr>
              <p:cNvPr id="126" name="Rectángulo 125">
                <a:extLst>
                  <a:ext uri="{FF2B5EF4-FFF2-40B4-BE49-F238E27FC236}">
                    <a16:creationId xmlns="" xmlns:a16="http://schemas.microsoft.com/office/drawing/2014/main" id="{B8ED7923-8298-E8F1-F894-33AB960692F6}"/>
                  </a:ext>
                </a:extLst>
              </p:cNvPr>
              <p:cNvSpPr/>
              <p:nvPr/>
            </p:nvSpPr>
            <p:spPr>
              <a:xfrm>
                <a:off x="4430971" y="4968071"/>
                <a:ext cx="573932" cy="54129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127" name="Conector recto 126">
                <a:extLst>
                  <a:ext uri="{FF2B5EF4-FFF2-40B4-BE49-F238E27FC236}">
                    <a16:creationId xmlns="" xmlns:a16="http://schemas.microsoft.com/office/drawing/2014/main" id="{D3816AD8-B1CB-4001-40B3-4F1AACF6EC66}"/>
                  </a:ext>
                </a:extLst>
              </p:cNvPr>
              <p:cNvCxnSpPr/>
              <p:nvPr/>
            </p:nvCxnSpPr>
            <p:spPr>
              <a:xfrm>
                <a:off x="4471164" y="5045904"/>
                <a:ext cx="123374" cy="534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Conector recto 127">
                <a:extLst>
                  <a:ext uri="{FF2B5EF4-FFF2-40B4-BE49-F238E27FC236}">
                    <a16:creationId xmlns="" xmlns:a16="http://schemas.microsoft.com/office/drawing/2014/main" id="{971BC392-32DE-439B-232F-EAD13B52118A}"/>
                  </a:ext>
                </a:extLst>
              </p:cNvPr>
              <p:cNvCxnSpPr/>
              <p:nvPr/>
            </p:nvCxnSpPr>
            <p:spPr>
              <a:xfrm flipV="1">
                <a:off x="4594538" y="5045904"/>
                <a:ext cx="85420" cy="534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ector recto 128">
                <a:extLst>
                  <a:ext uri="{FF2B5EF4-FFF2-40B4-BE49-F238E27FC236}">
                    <a16:creationId xmlns="" xmlns:a16="http://schemas.microsoft.com/office/drawing/2014/main" id="{1321A6D6-8D08-4173-DB2F-88627B9EB070}"/>
                  </a:ext>
                </a:extLst>
              </p:cNvPr>
              <p:cNvCxnSpPr/>
              <p:nvPr/>
            </p:nvCxnSpPr>
            <p:spPr>
              <a:xfrm>
                <a:off x="4679958" y="5045904"/>
                <a:ext cx="54321" cy="1087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recto 129">
                <a:extLst>
                  <a:ext uri="{FF2B5EF4-FFF2-40B4-BE49-F238E27FC236}">
                    <a16:creationId xmlns="" xmlns:a16="http://schemas.microsoft.com/office/drawing/2014/main" id="{91B6798B-AB72-5889-3280-EBE0F60E51AF}"/>
                  </a:ext>
                </a:extLst>
              </p:cNvPr>
              <p:cNvCxnSpPr/>
              <p:nvPr/>
            </p:nvCxnSpPr>
            <p:spPr>
              <a:xfrm flipV="1">
                <a:off x="4734279" y="5106564"/>
                <a:ext cx="85420" cy="4806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cto 131">
                <a:extLst>
                  <a:ext uri="{FF2B5EF4-FFF2-40B4-BE49-F238E27FC236}">
                    <a16:creationId xmlns="" xmlns:a16="http://schemas.microsoft.com/office/drawing/2014/main" id="{827610DC-B705-D3A4-0176-A86CBEFAFEB3}"/>
                  </a:ext>
                </a:extLst>
              </p:cNvPr>
              <p:cNvCxnSpPr/>
              <p:nvPr/>
            </p:nvCxnSpPr>
            <p:spPr>
              <a:xfrm>
                <a:off x="4819699" y="5106564"/>
                <a:ext cx="54321" cy="12400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cto 132">
                <a:extLst>
                  <a:ext uri="{FF2B5EF4-FFF2-40B4-BE49-F238E27FC236}">
                    <a16:creationId xmlns="" xmlns:a16="http://schemas.microsoft.com/office/drawing/2014/main" id="{366D5890-5051-829B-CE46-4A9F0E6564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019" y="4915614"/>
                <a:ext cx="139467" cy="32310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Elipse 133">
                <a:extLst>
                  <a:ext uri="{FF2B5EF4-FFF2-40B4-BE49-F238E27FC236}">
                    <a16:creationId xmlns="" xmlns:a16="http://schemas.microsoft.com/office/drawing/2014/main" id="{9E38D588-9597-BD51-AA0B-01C5906C8639}"/>
                  </a:ext>
                </a:extLst>
              </p:cNvPr>
              <p:cNvSpPr/>
              <p:nvPr/>
            </p:nvSpPr>
            <p:spPr>
              <a:xfrm>
                <a:off x="4450596" y="5024343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5" name="Elipse 134">
                <a:extLst>
                  <a:ext uri="{FF2B5EF4-FFF2-40B4-BE49-F238E27FC236}">
                    <a16:creationId xmlns="" xmlns:a16="http://schemas.microsoft.com/office/drawing/2014/main" id="{05EF1B2E-FC0D-D1F0-5033-515C76C20D8B}"/>
                  </a:ext>
                </a:extLst>
              </p:cNvPr>
              <p:cNvSpPr/>
              <p:nvPr/>
            </p:nvSpPr>
            <p:spPr>
              <a:xfrm>
                <a:off x="4572852" y="5071236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6" name="Elipse 135">
                <a:extLst>
                  <a:ext uri="{FF2B5EF4-FFF2-40B4-BE49-F238E27FC236}">
                    <a16:creationId xmlns="" xmlns:a16="http://schemas.microsoft.com/office/drawing/2014/main" id="{90C35E4A-1531-D057-41E2-11C3787B1021}"/>
                  </a:ext>
                </a:extLst>
              </p:cNvPr>
              <p:cNvSpPr/>
              <p:nvPr/>
            </p:nvSpPr>
            <p:spPr>
              <a:xfrm>
                <a:off x="4664964" y="5012623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7" name="Elipse 136">
                <a:extLst>
                  <a:ext uri="{FF2B5EF4-FFF2-40B4-BE49-F238E27FC236}">
                    <a16:creationId xmlns="" xmlns:a16="http://schemas.microsoft.com/office/drawing/2014/main" id="{E4073EC0-DE13-A0C0-FCCA-6FF9C2709515}"/>
                  </a:ext>
                </a:extLst>
              </p:cNvPr>
              <p:cNvSpPr/>
              <p:nvPr/>
            </p:nvSpPr>
            <p:spPr>
              <a:xfrm>
                <a:off x="4797268" y="5084637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8" name="Elipse 137">
                <a:extLst>
                  <a:ext uri="{FF2B5EF4-FFF2-40B4-BE49-F238E27FC236}">
                    <a16:creationId xmlns="" xmlns:a16="http://schemas.microsoft.com/office/drawing/2014/main" id="{6D7851A3-781A-500E-874B-9B2025FCA091}"/>
                  </a:ext>
                </a:extLst>
              </p:cNvPr>
              <p:cNvSpPr/>
              <p:nvPr/>
            </p:nvSpPr>
            <p:spPr>
              <a:xfrm>
                <a:off x="4929572" y="5015972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9" name="Elipse 138">
                <a:extLst>
                  <a:ext uri="{FF2B5EF4-FFF2-40B4-BE49-F238E27FC236}">
                    <a16:creationId xmlns="" xmlns:a16="http://schemas.microsoft.com/office/drawing/2014/main" id="{422B9A9C-30B5-B528-F7BB-6EEC5856FC55}"/>
                  </a:ext>
                </a:extLst>
              </p:cNvPr>
              <p:cNvSpPr/>
              <p:nvPr/>
            </p:nvSpPr>
            <p:spPr>
              <a:xfrm>
                <a:off x="4850865" y="5208564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0" name="Elipse 139">
                <a:extLst>
                  <a:ext uri="{FF2B5EF4-FFF2-40B4-BE49-F238E27FC236}">
                    <a16:creationId xmlns="" xmlns:a16="http://schemas.microsoft.com/office/drawing/2014/main" id="{5E4D8371-C2B6-8F4D-4E2A-FD3818E62B23}"/>
                  </a:ext>
                </a:extLst>
              </p:cNvPr>
              <p:cNvSpPr/>
              <p:nvPr/>
            </p:nvSpPr>
            <p:spPr>
              <a:xfrm>
                <a:off x="4710180" y="5118131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141" name="Conector recto 140">
                <a:extLst>
                  <a:ext uri="{FF2B5EF4-FFF2-40B4-BE49-F238E27FC236}">
                    <a16:creationId xmlns="" xmlns:a16="http://schemas.microsoft.com/office/drawing/2014/main" id="{39C8592D-786B-3105-7DED-F10CD12575C2}"/>
                  </a:ext>
                </a:extLst>
              </p:cNvPr>
              <p:cNvCxnSpPr/>
              <p:nvPr/>
            </p:nvCxnSpPr>
            <p:spPr>
              <a:xfrm flipV="1">
                <a:off x="4467966" y="5310379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onector recto 141">
                <a:extLst>
                  <a:ext uri="{FF2B5EF4-FFF2-40B4-BE49-F238E27FC236}">
                    <a16:creationId xmlns="" xmlns:a16="http://schemas.microsoft.com/office/drawing/2014/main" id="{B16FB981-7F81-8CC9-A104-DA220037EB08}"/>
                  </a:ext>
                </a:extLst>
              </p:cNvPr>
              <p:cNvCxnSpPr/>
              <p:nvPr/>
            </p:nvCxnSpPr>
            <p:spPr>
              <a:xfrm flipV="1">
                <a:off x="4469642" y="5357273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ector recto 142">
                <a:extLst>
                  <a:ext uri="{FF2B5EF4-FFF2-40B4-BE49-F238E27FC236}">
                    <a16:creationId xmlns="" xmlns:a16="http://schemas.microsoft.com/office/drawing/2014/main" id="{F4990AC4-2E69-39E2-1B9B-B509BB55FB97}"/>
                  </a:ext>
                </a:extLst>
              </p:cNvPr>
              <p:cNvCxnSpPr/>
              <p:nvPr/>
            </p:nvCxnSpPr>
            <p:spPr>
              <a:xfrm flipV="1">
                <a:off x="4471317" y="5404168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ector recto 144">
                <a:extLst>
                  <a:ext uri="{FF2B5EF4-FFF2-40B4-BE49-F238E27FC236}">
                    <a16:creationId xmlns="" xmlns:a16="http://schemas.microsoft.com/office/drawing/2014/main" id="{8215A452-4F25-A538-494E-902A760674CC}"/>
                  </a:ext>
                </a:extLst>
              </p:cNvPr>
              <p:cNvCxnSpPr/>
              <p:nvPr/>
            </p:nvCxnSpPr>
            <p:spPr>
              <a:xfrm flipV="1">
                <a:off x="4467964" y="5456087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6" name="CuadroTexto 145">
            <a:extLst>
              <a:ext uri="{FF2B5EF4-FFF2-40B4-BE49-F238E27FC236}">
                <a16:creationId xmlns="" xmlns:a16="http://schemas.microsoft.com/office/drawing/2014/main" id="{CB70F414-A928-C95F-66DA-80D02EECEBA9}"/>
              </a:ext>
            </a:extLst>
          </p:cNvPr>
          <p:cNvSpPr txBox="1"/>
          <p:nvPr/>
        </p:nvSpPr>
        <p:spPr>
          <a:xfrm>
            <a:off x="10354986" y="889859"/>
            <a:ext cx="14841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b="1" i="0" u="none" strike="noStrike" baseline="0" dirty="0">
                <a:solidFill>
                  <a:srgbClr val="FF0066"/>
                </a:solidFill>
                <a:latin typeface="Courier"/>
              </a:rPr>
              <a:t>Reporte mensual de desempeño y pagos al mes contractual</a:t>
            </a:r>
            <a:endParaRPr lang="es-MX" sz="1200" b="1" dirty="0">
              <a:solidFill>
                <a:srgbClr val="FF0066"/>
              </a:solidFill>
            </a:endParaRPr>
          </a:p>
        </p:txBody>
      </p:sp>
      <p:sp>
        <p:nvSpPr>
          <p:cNvPr id="147" name="CuadroTexto 146">
            <a:extLst>
              <a:ext uri="{FF2B5EF4-FFF2-40B4-BE49-F238E27FC236}">
                <a16:creationId xmlns="" xmlns:a16="http://schemas.microsoft.com/office/drawing/2014/main" id="{DE4BF8C8-15A0-819B-9E0E-6E322989D6F4}"/>
              </a:ext>
            </a:extLst>
          </p:cNvPr>
          <p:cNvSpPr txBox="1"/>
          <p:nvPr/>
        </p:nvSpPr>
        <p:spPr>
          <a:xfrm>
            <a:off x="10166262" y="1831005"/>
            <a:ext cx="3262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1" dirty="0">
                <a:solidFill>
                  <a:srgbClr val="FF0066"/>
                </a:solidFill>
                <a:latin typeface="Courier"/>
              </a:rPr>
              <a:t>Indicadores</a:t>
            </a:r>
            <a:endParaRPr lang="es-MX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76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F9E3B00-B29A-4E14-A5B0-89C7421B3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05" t="37746" r="26869" b="6868"/>
          <a:stretch/>
        </p:blipFill>
        <p:spPr>
          <a:xfrm>
            <a:off x="2590592" y="1575078"/>
            <a:ext cx="1873264" cy="1240423"/>
          </a:xfrm>
          <a:prstGeom prst="rect">
            <a:avLst/>
          </a:prstGeom>
        </p:spPr>
      </p:pic>
      <p:pic>
        <p:nvPicPr>
          <p:cNvPr id="67" name="Picture 6" descr="C:\Users\Alex\Pictures\AUD-DESEMPEÑO\images (9).jpg">
            <a:extLst>
              <a:ext uri="{FF2B5EF4-FFF2-40B4-BE49-F238E27FC236}">
                <a16:creationId xmlns="" xmlns:a16="http://schemas.microsoft.com/office/drawing/2014/main" id="{8920740C-2B07-4B1E-B214-36CF2972F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13"/>
          <a:stretch/>
        </p:blipFill>
        <p:spPr bwMode="auto">
          <a:xfrm>
            <a:off x="9396075" y="3251290"/>
            <a:ext cx="699563" cy="47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08 Rectángulo redondeado">
            <a:extLst>
              <a:ext uri="{FF2B5EF4-FFF2-40B4-BE49-F238E27FC236}">
                <a16:creationId xmlns="" xmlns:a16="http://schemas.microsoft.com/office/drawing/2014/main" id="{4282C1A1-E601-4087-9CD8-55E0DACBB8DC}"/>
              </a:ext>
            </a:extLst>
          </p:cNvPr>
          <p:cNvSpPr/>
          <p:nvPr/>
        </p:nvSpPr>
        <p:spPr>
          <a:xfrm>
            <a:off x="456233" y="1042810"/>
            <a:ext cx="3148354" cy="412300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109 CuadroTexto">
            <a:extLst>
              <a:ext uri="{FF2B5EF4-FFF2-40B4-BE49-F238E27FC236}">
                <a16:creationId xmlns="" xmlns:a16="http://schemas.microsoft.com/office/drawing/2014/main" id="{FED02BA8-48D8-4D51-ACA4-423B764115C3}"/>
              </a:ext>
            </a:extLst>
          </p:cNvPr>
          <p:cNvSpPr txBox="1"/>
          <p:nvPr/>
        </p:nvSpPr>
        <p:spPr>
          <a:xfrm>
            <a:off x="500192" y="1139431"/>
            <a:ext cx="287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solidFill>
                  <a:schemeClr val="bg1"/>
                </a:solidFill>
                <a:latin typeface="MetroDF" pitchFamily="2" charset="0"/>
              </a:rPr>
              <a:t>Sistema de CONTROL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0989F69B-6FA6-4605-AD5C-DC41821C3290}"/>
              </a:ext>
            </a:extLst>
          </p:cNvPr>
          <p:cNvSpPr txBox="1"/>
          <p:nvPr/>
        </p:nvSpPr>
        <p:spPr>
          <a:xfrm>
            <a:off x="569302" y="2811651"/>
            <a:ext cx="157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Mando centralizado</a:t>
            </a:r>
          </a:p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Pilotaje Automático</a:t>
            </a:r>
          </a:p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Señalización</a:t>
            </a:r>
          </a:p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Telecomunicaciones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68EAFE22-10BF-492C-8BF6-3A9436685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915" y="5181244"/>
            <a:ext cx="364647" cy="310555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="" xmlns:a16="http://schemas.microsoft.com/office/drawing/2014/main" id="{EBF10C7E-1DC1-4F99-B024-0F0E2420F5C3}"/>
              </a:ext>
            </a:extLst>
          </p:cNvPr>
          <p:cNvSpPr txBox="1"/>
          <p:nvPr/>
        </p:nvSpPr>
        <p:spPr>
          <a:xfrm>
            <a:off x="771733" y="3589714"/>
            <a:ext cx="8993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Sistemas</a:t>
            </a:r>
          </a:p>
        </p:txBody>
      </p:sp>
      <p:sp>
        <p:nvSpPr>
          <p:cNvPr id="21" name="CuadroTexto 54">
            <a:extLst>
              <a:ext uri="{FF2B5EF4-FFF2-40B4-BE49-F238E27FC236}">
                <a16:creationId xmlns="" xmlns:a16="http://schemas.microsoft.com/office/drawing/2014/main" id="{8A4320AE-1806-4BB8-A637-3A0F74C47C8B}"/>
              </a:ext>
            </a:extLst>
          </p:cNvPr>
          <p:cNvSpPr txBox="1"/>
          <p:nvPr/>
        </p:nvSpPr>
        <p:spPr>
          <a:xfrm>
            <a:off x="598020" y="1578783"/>
            <a:ext cx="1496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 de control para la línea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="" xmlns:a16="http://schemas.microsoft.com/office/drawing/2014/main" id="{733357CD-8FFE-404F-8BE1-6C6519E58762}"/>
              </a:ext>
            </a:extLst>
          </p:cNvPr>
          <p:cNvSpPr txBox="1"/>
          <p:nvPr/>
        </p:nvSpPr>
        <p:spPr>
          <a:xfrm>
            <a:off x="1244050" y="1995478"/>
            <a:ext cx="110664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Estudios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Proyectos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Instalación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Mantenimiento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="" xmlns:a16="http://schemas.microsoft.com/office/drawing/2014/main" id="{E6FADF39-7D29-4B98-90B2-017410548FE6}"/>
              </a:ext>
            </a:extLst>
          </p:cNvPr>
          <p:cNvSpPr txBox="1"/>
          <p:nvPr/>
        </p:nvSpPr>
        <p:spPr>
          <a:xfrm>
            <a:off x="6424224" y="2455083"/>
            <a:ext cx="148921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 Ejecutivo 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y la obra de  adecuaciones civiles, eléctrica y electrónicas para </a:t>
            </a:r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PCC I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9" name="Imagen 58">
            <a:extLst>
              <a:ext uri="{FF2B5EF4-FFF2-40B4-BE49-F238E27FC236}">
                <a16:creationId xmlns="" xmlns:a16="http://schemas.microsoft.com/office/drawing/2014/main" id="{DAADFC54-F4BC-4E8B-A5B4-53C7DF5DC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65" y="5718567"/>
            <a:ext cx="244273" cy="284985"/>
          </a:xfrm>
          <a:prstGeom prst="rect">
            <a:avLst/>
          </a:prstGeom>
        </p:spPr>
      </p:pic>
      <p:sp>
        <p:nvSpPr>
          <p:cNvPr id="65" name="CuadroTexto 64">
            <a:extLst>
              <a:ext uri="{FF2B5EF4-FFF2-40B4-BE49-F238E27FC236}">
                <a16:creationId xmlns="" xmlns:a16="http://schemas.microsoft.com/office/drawing/2014/main" id="{2B71CE54-DEF3-4602-903B-F93FF7B954E6}"/>
              </a:ext>
            </a:extLst>
          </p:cNvPr>
          <p:cNvSpPr txBox="1"/>
          <p:nvPr/>
        </p:nvSpPr>
        <p:spPr>
          <a:xfrm>
            <a:off x="7011530" y="3507690"/>
            <a:ext cx="132503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solidFill>
                  <a:srgbClr val="FF0000"/>
                </a:solidFill>
                <a:latin typeface="Adobe Garamond Pro Bold" panose="02020702060506020403" pitchFamily="18" charset="0"/>
                <a:cs typeface="Arial" panose="020B0604020202020204" pitchFamily="34" charset="0"/>
              </a:rPr>
              <a:t>Descripción Detallada</a:t>
            </a:r>
            <a:endParaRPr lang="es-MX" sz="900" b="1" dirty="0">
              <a:solidFill>
                <a:srgbClr val="FF0000"/>
              </a:solidFill>
              <a:latin typeface="Adobe Garamond Pro Bold" panose="02020702060506020403" pitchFamily="18" charset="0"/>
              <a:cs typeface="Arial" panose="020B0604020202020204" pitchFamily="34" charset="0"/>
            </a:endParaRPr>
          </a:p>
        </p:txBody>
      </p:sp>
      <p:sp>
        <p:nvSpPr>
          <p:cNvPr id="81" name="CuadroTexto 80">
            <a:extLst>
              <a:ext uri="{FF2B5EF4-FFF2-40B4-BE49-F238E27FC236}">
                <a16:creationId xmlns="" xmlns:a16="http://schemas.microsoft.com/office/drawing/2014/main" id="{009856CB-14C8-4AB7-9ADE-8132714573C9}"/>
              </a:ext>
            </a:extLst>
          </p:cNvPr>
          <p:cNvSpPr txBox="1"/>
          <p:nvPr/>
        </p:nvSpPr>
        <p:spPr>
          <a:xfrm>
            <a:off x="633757" y="4127563"/>
            <a:ext cx="16183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Inst Fijas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Trenes Nuevos y NM16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Vehículos Auxiliares</a:t>
            </a:r>
          </a:p>
        </p:txBody>
      </p:sp>
      <p:pic>
        <p:nvPicPr>
          <p:cNvPr id="82" name="Imagen 81">
            <a:extLst>
              <a:ext uri="{FF2B5EF4-FFF2-40B4-BE49-F238E27FC236}">
                <a16:creationId xmlns="" xmlns:a16="http://schemas.microsoft.com/office/drawing/2014/main" id="{09219FC6-C20D-4018-B7D3-613549B34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8622" y="1878967"/>
            <a:ext cx="306319" cy="334166"/>
          </a:xfrm>
          <a:prstGeom prst="rect">
            <a:avLst/>
          </a:prstGeom>
        </p:spPr>
      </p:pic>
      <p:pic>
        <p:nvPicPr>
          <p:cNvPr id="120" name="Imagen 119">
            <a:extLst>
              <a:ext uri="{FF2B5EF4-FFF2-40B4-BE49-F238E27FC236}">
                <a16:creationId xmlns="" xmlns:a16="http://schemas.microsoft.com/office/drawing/2014/main" id="{DBE55CF1-F0BC-431D-B529-1932FB892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67883" y="2186851"/>
            <a:ext cx="544271" cy="3893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24BE47BE-4A60-4199-B894-284E2B36EB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344" y="3123801"/>
            <a:ext cx="335309" cy="57917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="" xmlns:a16="http://schemas.microsoft.com/office/drawing/2014/main" id="{39F877FC-1D3F-4AB6-B00D-647BC974E0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5179" y="3539871"/>
            <a:ext cx="509353" cy="403866"/>
          </a:xfrm>
          <a:prstGeom prst="rect">
            <a:avLst/>
          </a:prstGeom>
        </p:spPr>
      </p:pic>
      <p:sp>
        <p:nvSpPr>
          <p:cNvPr id="122" name="CuadroTexto 121">
            <a:extLst>
              <a:ext uri="{FF2B5EF4-FFF2-40B4-BE49-F238E27FC236}">
                <a16:creationId xmlns="" xmlns:a16="http://schemas.microsoft.com/office/drawing/2014/main" id="{2C9B959B-0C07-4F6A-8E53-9B7950CBBE86}"/>
              </a:ext>
            </a:extLst>
          </p:cNvPr>
          <p:cNvSpPr txBox="1"/>
          <p:nvPr/>
        </p:nvSpPr>
        <p:spPr>
          <a:xfrm>
            <a:off x="594811" y="4871935"/>
            <a:ext cx="17047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200" b="1" i="0" u="none" strike="noStrike" baseline="0" dirty="0">
                <a:solidFill>
                  <a:srgbClr val="FF0066"/>
                </a:solidFill>
                <a:latin typeface="Courier"/>
              </a:rPr>
              <a:t>Ayuda al </a:t>
            </a:r>
            <a:r>
              <a:rPr lang="es-MX" sz="1200" b="1" dirty="0">
                <a:solidFill>
                  <a:srgbClr val="FF0066"/>
                </a:solidFill>
                <a:latin typeface="Courier"/>
              </a:rPr>
              <a:t>M</a:t>
            </a:r>
            <a:r>
              <a:rPr lang="es-MX" sz="1200" b="1" i="0" u="none" strike="noStrike" baseline="0" dirty="0">
                <a:solidFill>
                  <a:srgbClr val="FF0066"/>
                </a:solidFill>
                <a:latin typeface="Courier"/>
              </a:rPr>
              <a:t>antto.</a:t>
            </a:r>
            <a:endParaRPr lang="es-MX" sz="1200" b="1" dirty="0">
              <a:solidFill>
                <a:srgbClr val="FF0066"/>
              </a:solidFill>
            </a:endParaRPr>
          </a:p>
        </p:txBody>
      </p:sp>
      <p:sp>
        <p:nvSpPr>
          <p:cNvPr id="123" name="CuadroTexto 122">
            <a:extLst>
              <a:ext uri="{FF2B5EF4-FFF2-40B4-BE49-F238E27FC236}">
                <a16:creationId xmlns="" xmlns:a16="http://schemas.microsoft.com/office/drawing/2014/main" id="{A1D8CC3D-940A-44BA-8EBF-738F0C7D0A07}"/>
              </a:ext>
            </a:extLst>
          </p:cNvPr>
          <p:cNvSpPr txBox="1"/>
          <p:nvPr/>
        </p:nvSpPr>
        <p:spPr>
          <a:xfrm>
            <a:off x="680141" y="5154603"/>
            <a:ext cx="17645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Mantto. </a:t>
            </a: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Pred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. y </a:t>
            </a: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Correc</a:t>
            </a: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Formación y Entrenamiento</a:t>
            </a:r>
          </a:p>
          <a:p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CuadroTexto 123">
            <a:extLst>
              <a:ext uri="{FF2B5EF4-FFF2-40B4-BE49-F238E27FC236}">
                <a16:creationId xmlns="" xmlns:a16="http://schemas.microsoft.com/office/drawing/2014/main" id="{5AB01C67-E844-40B2-8020-8B27AFC228F1}"/>
              </a:ext>
            </a:extLst>
          </p:cNvPr>
          <p:cNvSpPr txBox="1"/>
          <p:nvPr/>
        </p:nvSpPr>
        <p:spPr>
          <a:xfrm>
            <a:off x="611800" y="5478972"/>
            <a:ext cx="2195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Telecomunicaciones</a:t>
            </a:r>
          </a:p>
        </p:txBody>
      </p:sp>
      <p:sp>
        <p:nvSpPr>
          <p:cNvPr id="125" name="CuadroTexto 124">
            <a:extLst>
              <a:ext uri="{FF2B5EF4-FFF2-40B4-BE49-F238E27FC236}">
                <a16:creationId xmlns="" xmlns:a16="http://schemas.microsoft.com/office/drawing/2014/main" id="{14D78DC8-FA6D-404E-A188-327E1C1AFCD6}"/>
              </a:ext>
            </a:extLst>
          </p:cNvPr>
          <p:cNvSpPr txBox="1"/>
          <p:nvPr/>
        </p:nvSpPr>
        <p:spPr>
          <a:xfrm>
            <a:off x="1300941" y="5671788"/>
            <a:ext cx="1618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Redmultiservicios</a:t>
            </a: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CCTV-Fija y Embarcada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Telefonía Automática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Info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de Pasajeros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TETRA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Megafonía y Voceo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245CE8B4-5845-460A-8D00-64071000A2C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767" t="29392" r="43374" b="17101"/>
          <a:stretch/>
        </p:blipFill>
        <p:spPr>
          <a:xfrm>
            <a:off x="661072" y="5877316"/>
            <a:ext cx="743918" cy="522161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="" xmlns:a16="http://schemas.microsoft.com/office/drawing/2014/main" id="{259504CA-800C-425B-82EE-5894378C77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0541" y="3352406"/>
            <a:ext cx="301214" cy="300254"/>
          </a:xfrm>
          <a:prstGeom prst="rect">
            <a:avLst/>
          </a:prstGeom>
        </p:spPr>
      </p:pic>
      <p:sp>
        <p:nvSpPr>
          <p:cNvPr id="119" name="CuadroTexto 118">
            <a:extLst>
              <a:ext uri="{FF2B5EF4-FFF2-40B4-BE49-F238E27FC236}">
                <a16:creationId xmlns="" xmlns:a16="http://schemas.microsoft.com/office/drawing/2014/main" id="{71D887A0-DF66-40A9-9861-5406A7BB7C65}"/>
              </a:ext>
            </a:extLst>
          </p:cNvPr>
          <p:cNvSpPr txBox="1"/>
          <p:nvPr/>
        </p:nvSpPr>
        <p:spPr>
          <a:xfrm>
            <a:off x="4685409" y="3419251"/>
            <a:ext cx="912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</a:p>
        </p:txBody>
      </p:sp>
      <p:sp>
        <p:nvSpPr>
          <p:cNvPr id="121" name="CuadroTexto 120">
            <a:extLst>
              <a:ext uri="{FF2B5EF4-FFF2-40B4-BE49-F238E27FC236}">
                <a16:creationId xmlns="" xmlns:a16="http://schemas.microsoft.com/office/drawing/2014/main" id="{FD1DD845-072A-4F67-BD32-A0F386077EC0}"/>
              </a:ext>
            </a:extLst>
          </p:cNvPr>
          <p:cNvSpPr txBox="1"/>
          <p:nvPr/>
        </p:nvSpPr>
        <p:spPr>
          <a:xfrm>
            <a:off x="4528278" y="3693776"/>
            <a:ext cx="161836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Recepción de Fábrica (Hardware-</a:t>
            </a: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Sofware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En servicio de conmutación día/noche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Estaticas,Dínamicas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de integración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CBTC-Tren modo espía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55 Rectángulo redondeado">
            <a:extLst>
              <a:ext uri="{FF2B5EF4-FFF2-40B4-BE49-F238E27FC236}">
                <a16:creationId xmlns="" xmlns:a16="http://schemas.microsoft.com/office/drawing/2014/main" id="{5DFAAA68-B305-4011-A292-62662A53AAD0}"/>
              </a:ext>
            </a:extLst>
          </p:cNvPr>
          <p:cNvSpPr/>
          <p:nvPr/>
        </p:nvSpPr>
        <p:spPr>
          <a:xfrm>
            <a:off x="4567036" y="3673489"/>
            <a:ext cx="1542492" cy="1055380"/>
          </a:xfrm>
          <a:prstGeom prst="roundRect">
            <a:avLst/>
          </a:prstGeom>
          <a:noFill/>
          <a:ln>
            <a:solidFill>
              <a:srgbClr val="FF0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27" name="Imagen 126">
            <a:extLst>
              <a:ext uri="{FF2B5EF4-FFF2-40B4-BE49-F238E27FC236}">
                <a16:creationId xmlns="" xmlns:a16="http://schemas.microsoft.com/office/drawing/2014/main" id="{0CD91713-B1B3-4F83-94D6-22ED67F0031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5963" t="54829" r="23601" b="22926"/>
          <a:stretch/>
        </p:blipFill>
        <p:spPr>
          <a:xfrm>
            <a:off x="2439342" y="3419318"/>
            <a:ext cx="601525" cy="727521"/>
          </a:xfrm>
          <a:prstGeom prst="rect">
            <a:avLst/>
          </a:prstGeom>
        </p:spPr>
      </p:pic>
      <p:sp>
        <p:nvSpPr>
          <p:cNvPr id="128" name="CuadroTexto 127">
            <a:extLst>
              <a:ext uri="{FF2B5EF4-FFF2-40B4-BE49-F238E27FC236}">
                <a16:creationId xmlns="" xmlns:a16="http://schemas.microsoft.com/office/drawing/2014/main" id="{2AEE7827-3033-4C3D-84E7-7CBC2C7629B5}"/>
              </a:ext>
            </a:extLst>
          </p:cNvPr>
          <p:cNvSpPr txBox="1"/>
          <p:nvPr/>
        </p:nvSpPr>
        <p:spPr>
          <a:xfrm>
            <a:off x="2320934" y="4106184"/>
            <a:ext cx="10538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Programa de Marcha en Vacío</a:t>
            </a:r>
          </a:p>
        </p:txBody>
      </p:sp>
      <p:cxnSp>
        <p:nvCxnSpPr>
          <p:cNvPr id="110" name="Conector recto 109">
            <a:extLst>
              <a:ext uri="{FF2B5EF4-FFF2-40B4-BE49-F238E27FC236}">
                <a16:creationId xmlns="" xmlns:a16="http://schemas.microsoft.com/office/drawing/2014/main" id="{AB97F9AE-C227-4A06-8688-D1B21704B44D}"/>
              </a:ext>
            </a:extLst>
          </p:cNvPr>
          <p:cNvCxnSpPr>
            <a:cxnSpLocks/>
          </p:cNvCxnSpPr>
          <p:nvPr/>
        </p:nvCxnSpPr>
        <p:spPr>
          <a:xfrm>
            <a:off x="335960" y="4839647"/>
            <a:ext cx="5473232" cy="12188"/>
          </a:xfrm>
          <a:prstGeom prst="line">
            <a:avLst/>
          </a:prstGeom>
          <a:ln w="19050">
            <a:solidFill>
              <a:srgbClr val="FF0066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6C4ECAD0-9A99-4888-9DE9-14C8163D69F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1538" t="58704" r="41962" b="19906"/>
          <a:stretch/>
        </p:blipFill>
        <p:spPr>
          <a:xfrm rot="5400000">
            <a:off x="2947087" y="5028187"/>
            <a:ext cx="639696" cy="46623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80D6281B-FEBD-4ACA-BDEE-ED5256ACBCC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7473" t="17417" r="33597" b="39918"/>
          <a:stretch/>
        </p:blipFill>
        <p:spPr>
          <a:xfrm rot="5400000">
            <a:off x="3113828" y="5370481"/>
            <a:ext cx="683391" cy="865967"/>
          </a:xfrm>
          <a:prstGeom prst="rect">
            <a:avLst/>
          </a:prstGeom>
        </p:spPr>
      </p:pic>
      <p:sp>
        <p:nvSpPr>
          <p:cNvPr id="129" name="CuadroTexto 128">
            <a:extLst>
              <a:ext uri="{FF2B5EF4-FFF2-40B4-BE49-F238E27FC236}">
                <a16:creationId xmlns="" xmlns:a16="http://schemas.microsoft.com/office/drawing/2014/main" id="{E0F84515-57B5-487A-B821-10080D2EE41D}"/>
              </a:ext>
            </a:extLst>
          </p:cNvPr>
          <p:cNvSpPr txBox="1"/>
          <p:nvPr/>
        </p:nvSpPr>
        <p:spPr>
          <a:xfrm>
            <a:off x="3613722" y="5018006"/>
            <a:ext cx="139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Remplazo 71 cofres de socorro</a:t>
            </a:r>
          </a:p>
        </p:txBody>
      </p:sp>
      <p:sp>
        <p:nvSpPr>
          <p:cNvPr id="130" name="CuadroTexto 129">
            <a:extLst>
              <a:ext uri="{FF2B5EF4-FFF2-40B4-BE49-F238E27FC236}">
                <a16:creationId xmlns="" xmlns:a16="http://schemas.microsoft.com/office/drawing/2014/main" id="{3FF2C2D7-5044-41F9-8D4F-04F0DFEF853D}"/>
              </a:ext>
            </a:extLst>
          </p:cNvPr>
          <p:cNvSpPr txBox="1"/>
          <p:nvPr/>
        </p:nvSpPr>
        <p:spPr>
          <a:xfrm>
            <a:off x="3696438" y="5544608"/>
            <a:ext cx="139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Remplazo 47 mecanismos de aguja</a:t>
            </a:r>
          </a:p>
        </p:txBody>
      </p:sp>
      <p:sp>
        <p:nvSpPr>
          <p:cNvPr id="131" name="CuadroTexto 130">
            <a:extLst>
              <a:ext uri="{FF2B5EF4-FFF2-40B4-BE49-F238E27FC236}">
                <a16:creationId xmlns="" xmlns:a16="http://schemas.microsoft.com/office/drawing/2014/main" id="{9BEF2118-A917-42D5-9357-65C7746E8398}"/>
              </a:ext>
            </a:extLst>
          </p:cNvPr>
          <p:cNvSpPr txBox="1"/>
          <p:nvPr/>
        </p:nvSpPr>
        <p:spPr>
          <a:xfrm>
            <a:off x="3118242" y="4074834"/>
            <a:ext cx="1186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Programa de remplazo y la adición de equipos</a:t>
            </a:r>
          </a:p>
        </p:txBody>
      </p:sp>
      <p:pic>
        <p:nvPicPr>
          <p:cNvPr id="132" name="Imagen 131">
            <a:extLst>
              <a:ext uri="{FF2B5EF4-FFF2-40B4-BE49-F238E27FC236}">
                <a16:creationId xmlns="" xmlns:a16="http://schemas.microsoft.com/office/drawing/2014/main" id="{159C2AB0-DDE9-40A5-A16C-D1B949B94E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2845" y="1888101"/>
            <a:ext cx="559624" cy="561285"/>
          </a:xfrm>
          <a:prstGeom prst="rect">
            <a:avLst/>
          </a:prstGeom>
        </p:spPr>
      </p:pic>
      <p:sp>
        <p:nvSpPr>
          <p:cNvPr id="133" name="CuadroTexto 132">
            <a:extLst>
              <a:ext uri="{FF2B5EF4-FFF2-40B4-BE49-F238E27FC236}">
                <a16:creationId xmlns="" xmlns:a16="http://schemas.microsoft.com/office/drawing/2014/main" id="{864DBC62-9733-4084-9DC5-1AE8B3A944B9}"/>
              </a:ext>
            </a:extLst>
          </p:cNvPr>
          <p:cNvSpPr txBox="1"/>
          <p:nvPr/>
        </p:nvSpPr>
        <p:spPr>
          <a:xfrm>
            <a:off x="8292276" y="2055848"/>
            <a:ext cx="1704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●Aseguramiento  de Calidad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Garantía de calidad de Software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●Seguridad-Riesgos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Validación y verificación de datos de software</a:t>
            </a: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CuadroTexto 133">
            <a:extLst>
              <a:ext uri="{FF2B5EF4-FFF2-40B4-BE49-F238E27FC236}">
                <a16:creationId xmlns="" xmlns:a16="http://schemas.microsoft.com/office/drawing/2014/main" id="{258AD219-4C15-4E27-A7C9-CC660343A15F}"/>
              </a:ext>
            </a:extLst>
          </p:cNvPr>
          <p:cNvSpPr txBox="1"/>
          <p:nvPr/>
        </p:nvSpPr>
        <p:spPr>
          <a:xfrm>
            <a:off x="8586608" y="1863920"/>
            <a:ext cx="1087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i="0" u="none" strike="noStrike" baseline="0" dirty="0">
                <a:solidFill>
                  <a:srgbClr val="FF0066"/>
                </a:solidFill>
                <a:latin typeface="Courier"/>
              </a:rPr>
              <a:t>Planes</a:t>
            </a:r>
            <a:endParaRPr lang="es-MX" sz="1600" b="1" dirty="0">
              <a:solidFill>
                <a:srgbClr val="FF0066"/>
              </a:solidFill>
            </a:endParaRPr>
          </a:p>
        </p:txBody>
      </p:sp>
      <p:pic>
        <p:nvPicPr>
          <p:cNvPr id="50" name="13 Imagen">
            <a:extLst>
              <a:ext uri="{FF2B5EF4-FFF2-40B4-BE49-F238E27FC236}">
                <a16:creationId xmlns="" xmlns:a16="http://schemas.microsoft.com/office/drawing/2014/main" id="{1711022F-9D4B-4066-97C2-78225BCEB0E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44" y="952445"/>
            <a:ext cx="795952" cy="529670"/>
          </a:xfrm>
          <a:prstGeom prst="rect">
            <a:avLst/>
          </a:prstGeom>
        </p:spPr>
      </p:pic>
      <p:sp>
        <p:nvSpPr>
          <p:cNvPr id="51" name="CuadroTexto 50">
            <a:extLst>
              <a:ext uri="{FF2B5EF4-FFF2-40B4-BE49-F238E27FC236}">
                <a16:creationId xmlns="" xmlns:a16="http://schemas.microsoft.com/office/drawing/2014/main" id="{E8EEA666-6CA6-4117-AF21-1C17AF3E2156}"/>
              </a:ext>
            </a:extLst>
          </p:cNvPr>
          <p:cNvSpPr txBox="1"/>
          <p:nvPr/>
        </p:nvSpPr>
        <p:spPr>
          <a:xfrm>
            <a:off x="10104602" y="1866923"/>
            <a:ext cx="1902114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Diseño del sistema-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   subsistemas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De seguridad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Fabrica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Operación y mantenimiento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Instalación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Prueba y Puesta en servicio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Capacitación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="" xmlns:a16="http://schemas.microsoft.com/office/drawing/2014/main" id="{861763AA-04B7-4528-8060-A8DBBB7CFBED}"/>
              </a:ext>
            </a:extLst>
          </p:cNvPr>
          <p:cNvSpPr txBox="1"/>
          <p:nvPr/>
        </p:nvSpPr>
        <p:spPr>
          <a:xfrm>
            <a:off x="6788109" y="912664"/>
            <a:ext cx="24930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i="0" u="none" strike="noStrike" baseline="0" dirty="0">
                <a:solidFill>
                  <a:srgbClr val="FF0066"/>
                </a:solidFill>
                <a:latin typeface="Courier"/>
              </a:rPr>
              <a:t>Gestión Documental</a:t>
            </a:r>
            <a:endParaRPr lang="es-MX" sz="2000" b="1" dirty="0">
              <a:solidFill>
                <a:srgbClr val="FF0066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="" xmlns:a16="http://schemas.microsoft.com/office/drawing/2014/main" id="{D92BAD17-AB4A-4B10-BBD5-00B1EC86BCE5}"/>
              </a:ext>
            </a:extLst>
          </p:cNvPr>
          <p:cNvSpPr txBox="1"/>
          <p:nvPr/>
        </p:nvSpPr>
        <p:spPr>
          <a:xfrm>
            <a:off x="9990009" y="1705054"/>
            <a:ext cx="19163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b="1" dirty="0">
                <a:solidFill>
                  <a:srgbClr val="FF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Arborescencia documental</a:t>
            </a:r>
            <a:endParaRPr lang="es-MX" sz="900" b="1" dirty="0">
              <a:solidFill>
                <a:srgbClr val="FF00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="" xmlns:a16="http://schemas.microsoft.com/office/drawing/2014/main" id="{99D72B72-8FA0-452C-9B90-D58A3482C99F}"/>
              </a:ext>
            </a:extLst>
          </p:cNvPr>
          <p:cNvSpPr txBox="1"/>
          <p:nvPr/>
        </p:nvSpPr>
        <p:spPr>
          <a:xfrm>
            <a:off x="6374338" y="3806519"/>
            <a:ext cx="214936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Arquitectura General del sistema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CBTC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Planos y elementos de Hardware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Planos-interfaces - subsistemas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Funcionamiento normal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Imagen 57">
            <a:extLst>
              <a:ext uri="{FF2B5EF4-FFF2-40B4-BE49-F238E27FC236}">
                <a16:creationId xmlns="" xmlns:a16="http://schemas.microsoft.com/office/drawing/2014/main" id="{5739B1FE-2DAB-4ACC-8702-94FC63C4EA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7490" y="1057124"/>
            <a:ext cx="378585" cy="378585"/>
          </a:xfrm>
          <a:prstGeom prst="rect">
            <a:avLst/>
          </a:prstGeom>
        </p:spPr>
      </p:pic>
      <p:pic>
        <p:nvPicPr>
          <p:cNvPr id="61" name="24 Imagen" descr="Imagen4.jpg">
            <a:extLst>
              <a:ext uri="{FF2B5EF4-FFF2-40B4-BE49-F238E27FC236}">
                <a16:creationId xmlns="" xmlns:a16="http://schemas.microsoft.com/office/drawing/2014/main" id="{4B6C9693-F434-4003-B378-7BCA1A0DF4A4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rcRect l="82215" t="48774" r="2035" b="31743"/>
          <a:stretch>
            <a:fillRect/>
          </a:stretch>
        </p:blipFill>
        <p:spPr>
          <a:xfrm>
            <a:off x="6493905" y="3596198"/>
            <a:ext cx="513143" cy="416929"/>
          </a:xfrm>
          <a:prstGeom prst="rect">
            <a:avLst/>
          </a:prstGeom>
        </p:spPr>
      </p:pic>
      <p:pic>
        <p:nvPicPr>
          <p:cNvPr id="62" name="Picture 2">
            <a:extLst>
              <a:ext uri="{FF2B5EF4-FFF2-40B4-BE49-F238E27FC236}">
                <a16:creationId xmlns="" xmlns:a16="http://schemas.microsoft.com/office/drawing/2014/main" id="{7F732576-C71B-40F9-A814-4373E7D47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5127" y="2128156"/>
            <a:ext cx="436918" cy="400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CuadroTexto 63">
            <a:extLst>
              <a:ext uri="{FF2B5EF4-FFF2-40B4-BE49-F238E27FC236}">
                <a16:creationId xmlns="" xmlns:a16="http://schemas.microsoft.com/office/drawing/2014/main" id="{6A3794E7-C43A-4753-8D6F-33B6A267D20D}"/>
              </a:ext>
            </a:extLst>
          </p:cNvPr>
          <p:cNvSpPr txBox="1"/>
          <p:nvPr/>
        </p:nvSpPr>
        <p:spPr>
          <a:xfrm>
            <a:off x="8447800" y="3225586"/>
            <a:ext cx="1704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200" b="1" i="0" u="none" strike="noStrike" baseline="0" dirty="0">
                <a:solidFill>
                  <a:srgbClr val="FF0066"/>
                </a:solidFill>
                <a:latin typeface="Courier"/>
              </a:rPr>
              <a:t>Esp Tec Funcionales</a:t>
            </a:r>
            <a:endParaRPr lang="es-MX" sz="1200" b="1" dirty="0">
              <a:solidFill>
                <a:srgbClr val="FF0066"/>
              </a:solidFill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="" xmlns:a16="http://schemas.microsoft.com/office/drawing/2014/main" id="{2621E164-B314-4AFC-A0A0-DB85E7453DD7}"/>
              </a:ext>
            </a:extLst>
          </p:cNvPr>
          <p:cNvSpPr txBox="1"/>
          <p:nvPr/>
        </p:nvSpPr>
        <p:spPr>
          <a:xfrm>
            <a:off x="8295104" y="3479198"/>
            <a:ext cx="193910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l indicadores luminosos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Circuito de Vía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Señales Luminosas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Enclavamiento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Subsistema I/O y  </a:t>
            </a: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reles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 NS1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Mecanismo de vía principal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Mecanismo tipo taller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Controladores de Taller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Cables y caja de conexión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PLC´s</a:t>
            </a: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Equipo de computo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Red de transmisión de datos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8" name="Imagen 67">
            <a:extLst>
              <a:ext uri="{FF2B5EF4-FFF2-40B4-BE49-F238E27FC236}">
                <a16:creationId xmlns="" xmlns:a16="http://schemas.microsoft.com/office/drawing/2014/main" id="{6EB9C76B-45A6-43D0-B166-80968BB9F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1037969" y="3215152"/>
            <a:ext cx="696219" cy="389346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="" xmlns:a16="http://schemas.microsoft.com/office/drawing/2014/main" id="{7B4E7DC3-69CC-425F-8132-6AF29CC71D68}"/>
              </a:ext>
            </a:extLst>
          </p:cNvPr>
          <p:cNvSpPr txBox="1"/>
          <p:nvPr/>
        </p:nvSpPr>
        <p:spPr>
          <a:xfrm>
            <a:off x="10201754" y="3178958"/>
            <a:ext cx="13250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>
                <a:solidFill>
                  <a:srgbClr val="FF0000"/>
                </a:solidFill>
                <a:latin typeface="Adobe Garamond Pro Bold" panose="02020702060506020403" pitchFamily="18" charset="0"/>
                <a:cs typeface="Arial" panose="020B0604020202020204" pitchFamily="34" charset="0"/>
              </a:rPr>
              <a:t>Esquemas de Realización</a:t>
            </a:r>
          </a:p>
          <a:p>
            <a:r>
              <a:rPr lang="es-MX" sz="1050" b="1" dirty="0">
                <a:solidFill>
                  <a:srgbClr val="FF0000"/>
                </a:solidFill>
                <a:latin typeface="Adobe Garamond Pro Bold" panose="02020702060506020403" pitchFamily="18" charset="0"/>
                <a:cs typeface="Arial" panose="020B0604020202020204" pitchFamily="34" charset="0"/>
              </a:rPr>
              <a:t>“Planos”</a:t>
            </a:r>
            <a:endParaRPr lang="es-MX" sz="900" b="1" dirty="0">
              <a:solidFill>
                <a:srgbClr val="FF0000"/>
              </a:solidFill>
              <a:latin typeface="Adobe Garamond Pro Bold" panose="02020702060506020403" pitchFamily="18" charset="0"/>
              <a:cs typeface="Arial" panose="020B0604020202020204" pitchFamily="34" charset="0"/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="" xmlns:a16="http://schemas.microsoft.com/office/drawing/2014/main" id="{B33C72AA-9ED4-4C97-A823-07B370F1F4A8}"/>
              </a:ext>
            </a:extLst>
          </p:cNvPr>
          <p:cNvSpPr txBox="1"/>
          <p:nvPr/>
        </p:nvSpPr>
        <p:spPr>
          <a:xfrm>
            <a:off x="10169972" y="3517272"/>
            <a:ext cx="193910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Implantación-señalización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implantación SMC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Conf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-distribución-ruptores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Red de fibra </a:t>
            </a: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Optica</a:t>
            </a:r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Conexión de armarios PCC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Conexión del SCADA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 err="1">
                <a:latin typeface="Arial" panose="020B0604020202020204" pitchFamily="34" charset="0"/>
                <a:cs typeface="Arial" panose="020B0604020202020204" pitchFamily="34" charset="0"/>
              </a:rPr>
              <a:t>Distr</a:t>
            </a: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-equipo local tec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Aislamiento de vías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Desarrollo de cables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Bastidores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PML-PML</a:t>
            </a: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="" xmlns:a16="http://schemas.microsoft.com/office/drawing/2014/main" id="{17BD886D-6B0C-47A6-9708-F2D9A18C94AB}"/>
              </a:ext>
            </a:extLst>
          </p:cNvPr>
          <p:cNvSpPr txBox="1"/>
          <p:nvPr/>
        </p:nvSpPr>
        <p:spPr>
          <a:xfrm>
            <a:off x="5974341" y="6437271"/>
            <a:ext cx="23713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200" b="1" dirty="0">
                <a:solidFill>
                  <a:srgbClr val="FF0066"/>
                </a:solidFill>
                <a:latin typeface="Courier"/>
              </a:rPr>
              <a:t>Nivel de seguridad SIL4</a:t>
            </a:r>
            <a:endParaRPr lang="es-MX" sz="1200" b="1" dirty="0">
              <a:solidFill>
                <a:srgbClr val="FF0066"/>
              </a:solidFill>
            </a:endParaRPr>
          </a:p>
        </p:txBody>
      </p:sp>
      <p:sp>
        <p:nvSpPr>
          <p:cNvPr id="73" name="CuadroTexto 72">
            <a:extLst>
              <a:ext uri="{FF2B5EF4-FFF2-40B4-BE49-F238E27FC236}">
                <a16:creationId xmlns="" xmlns:a16="http://schemas.microsoft.com/office/drawing/2014/main" id="{D4670B20-4465-43F8-A933-EEAC09808FAE}"/>
              </a:ext>
            </a:extLst>
          </p:cNvPr>
          <p:cNvSpPr txBox="1"/>
          <p:nvPr/>
        </p:nvSpPr>
        <p:spPr>
          <a:xfrm>
            <a:off x="9438607" y="909990"/>
            <a:ext cx="2419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La documentación se debe entregar en español de forma impresa y electrónica </a:t>
            </a:r>
          </a:p>
        </p:txBody>
      </p:sp>
      <p:pic>
        <p:nvPicPr>
          <p:cNvPr id="74" name="Imagen 73">
            <a:extLst>
              <a:ext uri="{FF2B5EF4-FFF2-40B4-BE49-F238E27FC236}">
                <a16:creationId xmlns="" xmlns:a16="http://schemas.microsoft.com/office/drawing/2014/main" id="{F5F77FA4-620B-43A9-BA41-3F2285B3CF0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33488"/>
          <a:stretch/>
        </p:blipFill>
        <p:spPr>
          <a:xfrm>
            <a:off x="6294847" y="1533335"/>
            <a:ext cx="5757546" cy="3771966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="" xmlns:a16="http://schemas.microsoft.com/office/drawing/2014/main" id="{9D74D584-2430-426E-A234-F4E2F448D30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800" t="6893" r="13109" b="16253"/>
          <a:stretch/>
        </p:blipFill>
        <p:spPr>
          <a:xfrm>
            <a:off x="3374765" y="3479198"/>
            <a:ext cx="631049" cy="49275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1F9E3410-8BF6-4F6E-8566-D573FB4F0DF5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57001" t="7351" r="1712" b="10127"/>
          <a:stretch/>
        </p:blipFill>
        <p:spPr>
          <a:xfrm>
            <a:off x="2940892" y="6177711"/>
            <a:ext cx="614709" cy="375526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="" xmlns:a16="http://schemas.microsoft.com/office/drawing/2014/main" id="{92F1FCC7-05EB-4A52-8566-3D11FB114DC2}"/>
              </a:ext>
            </a:extLst>
          </p:cNvPr>
          <p:cNvSpPr txBox="1"/>
          <p:nvPr/>
        </p:nvSpPr>
        <p:spPr>
          <a:xfrm>
            <a:off x="3700464" y="6219591"/>
            <a:ext cx="13908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>
                <a:latin typeface="Arial" panose="020B0604020202020204" pitchFamily="34" charset="0"/>
                <a:cs typeface="Arial" panose="020B0604020202020204" pitchFamily="34" charset="0"/>
              </a:rPr>
              <a:t>Instalar charolas para cables en general del CBTC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="" xmlns:a16="http://schemas.microsoft.com/office/drawing/2014/main" id="{C528D59D-49C0-4299-A484-E335314F1284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9942" t="31500" r="36034" b="25741"/>
          <a:stretch/>
        </p:blipFill>
        <p:spPr>
          <a:xfrm>
            <a:off x="6903553" y="5764220"/>
            <a:ext cx="1478616" cy="657966"/>
          </a:xfrm>
          <a:prstGeom prst="rect">
            <a:avLst/>
          </a:prstGeom>
        </p:spPr>
      </p:pic>
      <p:sp>
        <p:nvSpPr>
          <p:cNvPr id="71" name="55 Rectángulo redondeado">
            <a:extLst>
              <a:ext uri="{FF2B5EF4-FFF2-40B4-BE49-F238E27FC236}">
                <a16:creationId xmlns="" xmlns:a16="http://schemas.microsoft.com/office/drawing/2014/main" id="{4B1A582B-A9C8-4F1B-A0BF-4252BADA6A3B}"/>
              </a:ext>
            </a:extLst>
          </p:cNvPr>
          <p:cNvSpPr/>
          <p:nvPr/>
        </p:nvSpPr>
        <p:spPr>
          <a:xfrm>
            <a:off x="5792229" y="5461457"/>
            <a:ext cx="6051856" cy="1320474"/>
          </a:xfrm>
          <a:prstGeom prst="roundRect">
            <a:avLst/>
          </a:prstGeom>
          <a:noFill/>
          <a:ln>
            <a:solidFill>
              <a:srgbClr val="FF0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8" name="CuadroTexto 77">
            <a:extLst>
              <a:ext uri="{FF2B5EF4-FFF2-40B4-BE49-F238E27FC236}">
                <a16:creationId xmlns="" xmlns:a16="http://schemas.microsoft.com/office/drawing/2014/main" id="{E9148FD3-E561-45F5-B618-C730D185F30F}"/>
              </a:ext>
            </a:extLst>
          </p:cNvPr>
          <p:cNvSpPr txBox="1"/>
          <p:nvPr/>
        </p:nvSpPr>
        <p:spPr>
          <a:xfrm>
            <a:off x="8288145" y="5425073"/>
            <a:ext cx="1770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b="1" i="0" u="none" strike="noStrike" baseline="0" dirty="0">
                <a:solidFill>
                  <a:srgbClr val="FF0066"/>
                </a:solidFill>
                <a:latin typeface="Courier"/>
              </a:rPr>
              <a:t>Migración</a:t>
            </a:r>
            <a:endParaRPr lang="es-MX" sz="1600" b="1" dirty="0">
              <a:solidFill>
                <a:srgbClr val="FF0066"/>
              </a:solidFill>
            </a:endParaRPr>
          </a:p>
        </p:txBody>
      </p:sp>
      <p:sp>
        <p:nvSpPr>
          <p:cNvPr id="79" name="CuadroTexto 78">
            <a:extLst>
              <a:ext uri="{FF2B5EF4-FFF2-40B4-BE49-F238E27FC236}">
                <a16:creationId xmlns="" xmlns:a16="http://schemas.microsoft.com/office/drawing/2014/main" id="{CE4D4C8B-B23C-4CD0-937F-4A52375DE825}"/>
              </a:ext>
            </a:extLst>
          </p:cNvPr>
          <p:cNvSpPr txBox="1"/>
          <p:nvPr/>
        </p:nvSpPr>
        <p:spPr>
          <a:xfrm>
            <a:off x="8295064" y="5632205"/>
            <a:ext cx="173337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Garantizar seguridad de    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   circulación de los trenes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Control aceleración y 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   frenado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Supervisión de la vía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Supervisión intercambio de pasajeros</a:t>
            </a: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CuadroTexto 79">
            <a:extLst>
              <a:ext uri="{FF2B5EF4-FFF2-40B4-BE49-F238E27FC236}">
                <a16:creationId xmlns="" xmlns:a16="http://schemas.microsoft.com/office/drawing/2014/main" id="{E1DC4A4B-6418-4A44-92AE-1E912BF90C8A}"/>
              </a:ext>
            </a:extLst>
          </p:cNvPr>
          <p:cNvSpPr txBox="1"/>
          <p:nvPr/>
        </p:nvSpPr>
        <p:spPr>
          <a:xfrm>
            <a:off x="9865484" y="5619418"/>
            <a:ext cx="19391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● Detección y Gestión de </a:t>
            </a:r>
          </a:p>
          <a:p>
            <a:pPr algn="just"/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    situaciones de emergencia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MX" sz="900" dirty="0">
                <a:latin typeface="Arial" panose="020B0604020202020204" pitchFamily="34" charset="0"/>
                <a:cs typeface="Arial" panose="020B0604020202020204" pitchFamily="34" charset="0"/>
              </a:rPr>
              <a:t>Seguridad de hardware y Software </a:t>
            </a: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Imagen 82">
            <a:extLst>
              <a:ext uri="{FF2B5EF4-FFF2-40B4-BE49-F238E27FC236}">
                <a16:creationId xmlns="" xmlns:a16="http://schemas.microsoft.com/office/drawing/2014/main" id="{BE2210DB-710B-49B7-AEEC-B76E60C6565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59952" t="8531" r="8299" b="17884"/>
          <a:stretch/>
        </p:blipFill>
        <p:spPr>
          <a:xfrm>
            <a:off x="6044790" y="5711169"/>
            <a:ext cx="525823" cy="6855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5" name="CuadroTexto 74">
            <a:extLst>
              <a:ext uri="{FF2B5EF4-FFF2-40B4-BE49-F238E27FC236}">
                <a16:creationId xmlns="" xmlns:a16="http://schemas.microsoft.com/office/drawing/2014/main" id="{C3E64935-B131-96BB-CB08-7F02CE826CDF}"/>
              </a:ext>
            </a:extLst>
          </p:cNvPr>
          <p:cNvSpPr txBox="1"/>
          <p:nvPr/>
        </p:nvSpPr>
        <p:spPr>
          <a:xfrm>
            <a:off x="620172" y="3874625"/>
            <a:ext cx="1870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b="1" i="0" u="none" strike="noStrike" baseline="0" dirty="0">
                <a:solidFill>
                  <a:srgbClr val="FF0066"/>
                </a:solidFill>
                <a:latin typeface="Engravers MT" panose="02090707080505020304" pitchFamily="18" charset="0"/>
              </a:rPr>
              <a:t>CBTC-GOA2</a:t>
            </a:r>
            <a:endParaRPr lang="es-MX" sz="1200" b="1" dirty="0">
              <a:solidFill>
                <a:srgbClr val="FF0066"/>
              </a:solidFill>
              <a:latin typeface="Engravers MT" panose="02090707080505020304" pitchFamily="18" charset="0"/>
            </a:endParaRPr>
          </a:p>
        </p:txBody>
      </p:sp>
      <p:grpSp>
        <p:nvGrpSpPr>
          <p:cNvPr id="84" name="Grupo 83">
            <a:extLst>
              <a:ext uri="{FF2B5EF4-FFF2-40B4-BE49-F238E27FC236}">
                <a16:creationId xmlns="" xmlns:a16="http://schemas.microsoft.com/office/drawing/2014/main" id="{E0B9EA6C-63A7-34C4-C4E2-784D190757A5}"/>
              </a:ext>
            </a:extLst>
          </p:cNvPr>
          <p:cNvGrpSpPr/>
          <p:nvPr/>
        </p:nvGrpSpPr>
        <p:grpSpPr>
          <a:xfrm>
            <a:off x="5691156" y="1623900"/>
            <a:ext cx="431624" cy="552011"/>
            <a:chOff x="2523313" y="-9599"/>
            <a:chExt cx="813053" cy="1118350"/>
          </a:xfrm>
        </p:grpSpPr>
        <p:pic>
          <p:nvPicPr>
            <p:cNvPr id="85" name="Imagen 84">
              <a:extLst>
                <a:ext uri="{FF2B5EF4-FFF2-40B4-BE49-F238E27FC236}">
                  <a16:creationId xmlns="" xmlns:a16="http://schemas.microsoft.com/office/drawing/2014/main" id="{36A16D78-78CA-39C8-703B-04E9A836E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523313" y="-9599"/>
              <a:ext cx="813053" cy="11183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55000"/>
                </a:prstClr>
              </a:outerShdw>
            </a:effectLst>
          </p:spPr>
        </p:pic>
        <p:grpSp>
          <p:nvGrpSpPr>
            <p:cNvPr id="86" name="Grupo 85">
              <a:extLst>
                <a:ext uri="{FF2B5EF4-FFF2-40B4-BE49-F238E27FC236}">
                  <a16:creationId xmlns="" xmlns:a16="http://schemas.microsoft.com/office/drawing/2014/main" id="{971E3CD5-4809-317B-8904-34294C7E4576}"/>
                </a:ext>
              </a:extLst>
            </p:cNvPr>
            <p:cNvGrpSpPr/>
            <p:nvPr/>
          </p:nvGrpSpPr>
          <p:grpSpPr>
            <a:xfrm>
              <a:off x="2592464" y="178745"/>
              <a:ext cx="582515" cy="593750"/>
              <a:chOff x="4430971" y="4915614"/>
              <a:chExt cx="582515" cy="593750"/>
            </a:xfrm>
          </p:grpSpPr>
          <p:sp>
            <p:nvSpPr>
              <p:cNvPr id="87" name="Rectángulo 86">
                <a:extLst>
                  <a:ext uri="{FF2B5EF4-FFF2-40B4-BE49-F238E27FC236}">
                    <a16:creationId xmlns="" xmlns:a16="http://schemas.microsoft.com/office/drawing/2014/main" id="{CFCA2B3A-7C5A-FB48-49E4-3A4CC62D3E31}"/>
                  </a:ext>
                </a:extLst>
              </p:cNvPr>
              <p:cNvSpPr/>
              <p:nvPr/>
            </p:nvSpPr>
            <p:spPr>
              <a:xfrm>
                <a:off x="4430971" y="4968071"/>
                <a:ext cx="573932" cy="54129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88" name="Conector recto 87">
                <a:extLst>
                  <a:ext uri="{FF2B5EF4-FFF2-40B4-BE49-F238E27FC236}">
                    <a16:creationId xmlns="" xmlns:a16="http://schemas.microsoft.com/office/drawing/2014/main" id="{7457BA34-4D55-364A-94A5-A8D9706C2BFB}"/>
                  </a:ext>
                </a:extLst>
              </p:cNvPr>
              <p:cNvCxnSpPr/>
              <p:nvPr/>
            </p:nvCxnSpPr>
            <p:spPr>
              <a:xfrm>
                <a:off x="4471164" y="5045904"/>
                <a:ext cx="123374" cy="534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cto 88">
                <a:extLst>
                  <a:ext uri="{FF2B5EF4-FFF2-40B4-BE49-F238E27FC236}">
                    <a16:creationId xmlns="" xmlns:a16="http://schemas.microsoft.com/office/drawing/2014/main" id="{EE0E8363-5F26-0D4C-5727-D43A145E78EE}"/>
                  </a:ext>
                </a:extLst>
              </p:cNvPr>
              <p:cNvCxnSpPr/>
              <p:nvPr/>
            </p:nvCxnSpPr>
            <p:spPr>
              <a:xfrm flipV="1">
                <a:off x="4594538" y="5045904"/>
                <a:ext cx="85420" cy="534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89">
                <a:extLst>
                  <a:ext uri="{FF2B5EF4-FFF2-40B4-BE49-F238E27FC236}">
                    <a16:creationId xmlns="" xmlns:a16="http://schemas.microsoft.com/office/drawing/2014/main" id="{5DDCFC61-8FAD-664A-5173-BB67DC7006A1}"/>
                  </a:ext>
                </a:extLst>
              </p:cNvPr>
              <p:cNvCxnSpPr/>
              <p:nvPr/>
            </p:nvCxnSpPr>
            <p:spPr>
              <a:xfrm>
                <a:off x="4679958" y="5045904"/>
                <a:ext cx="54321" cy="1087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90">
                <a:extLst>
                  <a:ext uri="{FF2B5EF4-FFF2-40B4-BE49-F238E27FC236}">
                    <a16:creationId xmlns="" xmlns:a16="http://schemas.microsoft.com/office/drawing/2014/main" id="{0F7D9706-FE30-99F1-91D0-78686CBBA7AC}"/>
                  </a:ext>
                </a:extLst>
              </p:cNvPr>
              <p:cNvCxnSpPr/>
              <p:nvPr/>
            </p:nvCxnSpPr>
            <p:spPr>
              <a:xfrm flipV="1">
                <a:off x="4734279" y="5106564"/>
                <a:ext cx="85420" cy="4806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91">
                <a:extLst>
                  <a:ext uri="{FF2B5EF4-FFF2-40B4-BE49-F238E27FC236}">
                    <a16:creationId xmlns="" xmlns:a16="http://schemas.microsoft.com/office/drawing/2014/main" id="{6692A448-C68A-861B-EC0C-0BA0B17D6264}"/>
                  </a:ext>
                </a:extLst>
              </p:cNvPr>
              <p:cNvCxnSpPr/>
              <p:nvPr/>
            </p:nvCxnSpPr>
            <p:spPr>
              <a:xfrm>
                <a:off x="4819699" y="5106564"/>
                <a:ext cx="54321" cy="12400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92">
                <a:extLst>
                  <a:ext uri="{FF2B5EF4-FFF2-40B4-BE49-F238E27FC236}">
                    <a16:creationId xmlns="" xmlns:a16="http://schemas.microsoft.com/office/drawing/2014/main" id="{BE24743E-FB3C-4236-9F0B-3DEB1EB643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4019" y="4915614"/>
                <a:ext cx="139467" cy="32310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Elipse 93">
                <a:extLst>
                  <a:ext uri="{FF2B5EF4-FFF2-40B4-BE49-F238E27FC236}">
                    <a16:creationId xmlns="" xmlns:a16="http://schemas.microsoft.com/office/drawing/2014/main" id="{0B673932-DB0F-3569-C093-0744A28FCE23}"/>
                  </a:ext>
                </a:extLst>
              </p:cNvPr>
              <p:cNvSpPr/>
              <p:nvPr/>
            </p:nvSpPr>
            <p:spPr>
              <a:xfrm>
                <a:off x="4450596" y="5024343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5" name="Elipse 94">
                <a:extLst>
                  <a:ext uri="{FF2B5EF4-FFF2-40B4-BE49-F238E27FC236}">
                    <a16:creationId xmlns="" xmlns:a16="http://schemas.microsoft.com/office/drawing/2014/main" id="{33291585-4E8E-13DE-365B-EB1E842A28BF}"/>
                  </a:ext>
                </a:extLst>
              </p:cNvPr>
              <p:cNvSpPr/>
              <p:nvPr/>
            </p:nvSpPr>
            <p:spPr>
              <a:xfrm>
                <a:off x="4572852" y="5071236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6" name="Elipse 95">
                <a:extLst>
                  <a:ext uri="{FF2B5EF4-FFF2-40B4-BE49-F238E27FC236}">
                    <a16:creationId xmlns="" xmlns:a16="http://schemas.microsoft.com/office/drawing/2014/main" id="{87FC496C-FCF9-8DEB-389A-846EEA817E84}"/>
                  </a:ext>
                </a:extLst>
              </p:cNvPr>
              <p:cNvSpPr/>
              <p:nvPr/>
            </p:nvSpPr>
            <p:spPr>
              <a:xfrm>
                <a:off x="4664964" y="5012623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7" name="Elipse 96">
                <a:extLst>
                  <a:ext uri="{FF2B5EF4-FFF2-40B4-BE49-F238E27FC236}">
                    <a16:creationId xmlns="" xmlns:a16="http://schemas.microsoft.com/office/drawing/2014/main" id="{66A715FF-6745-D46F-80C4-0BD3F1EACD1F}"/>
                  </a:ext>
                </a:extLst>
              </p:cNvPr>
              <p:cNvSpPr/>
              <p:nvPr/>
            </p:nvSpPr>
            <p:spPr>
              <a:xfrm>
                <a:off x="4797268" y="5084637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8" name="Elipse 97">
                <a:extLst>
                  <a:ext uri="{FF2B5EF4-FFF2-40B4-BE49-F238E27FC236}">
                    <a16:creationId xmlns="" xmlns:a16="http://schemas.microsoft.com/office/drawing/2014/main" id="{BDB7317A-A429-AB97-4A94-8B0A4932AA1A}"/>
                  </a:ext>
                </a:extLst>
              </p:cNvPr>
              <p:cNvSpPr/>
              <p:nvPr/>
            </p:nvSpPr>
            <p:spPr>
              <a:xfrm>
                <a:off x="4929572" y="5015972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9" name="Elipse 98">
                <a:extLst>
                  <a:ext uri="{FF2B5EF4-FFF2-40B4-BE49-F238E27FC236}">
                    <a16:creationId xmlns="" xmlns:a16="http://schemas.microsoft.com/office/drawing/2014/main" id="{5092E962-DC04-E1A1-645C-F84F4429D9AE}"/>
                  </a:ext>
                </a:extLst>
              </p:cNvPr>
              <p:cNvSpPr/>
              <p:nvPr/>
            </p:nvSpPr>
            <p:spPr>
              <a:xfrm>
                <a:off x="4850865" y="5208564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="" xmlns:a16="http://schemas.microsoft.com/office/drawing/2014/main" id="{DC34597A-52CE-47DC-223A-93E37D1D965F}"/>
                  </a:ext>
                </a:extLst>
              </p:cNvPr>
              <p:cNvSpPr/>
              <p:nvPr/>
            </p:nvSpPr>
            <p:spPr>
              <a:xfrm>
                <a:off x="4710180" y="5118131"/>
                <a:ext cx="54837" cy="6066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cxnSp>
            <p:nvCxnSpPr>
              <p:cNvPr id="101" name="Conector recto 100">
                <a:extLst>
                  <a:ext uri="{FF2B5EF4-FFF2-40B4-BE49-F238E27FC236}">
                    <a16:creationId xmlns="" xmlns:a16="http://schemas.microsoft.com/office/drawing/2014/main" id="{BA696D88-9217-A59F-37D7-D57C3ACD2B8C}"/>
                  </a:ext>
                </a:extLst>
              </p:cNvPr>
              <p:cNvCxnSpPr/>
              <p:nvPr/>
            </p:nvCxnSpPr>
            <p:spPr>
              <a:xfrm flipV="1">
                <a:off x="4467966" y="5310379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ector recto 101">
                <a:extLst>
                  <a:ext uri="{FF2B5EF4-FFF2-40B4-BE49-F238E27FC236}">
                    <a16:creationId xmlns="" xmlns:a16="http://schemas.microsoft.com/office/drawing/2014/main" id="{D245DCB8-964E-3AA1-7F50-285B1D4EEADD}"/>
                  </a:ext>
                </a:extLst>
              </p:cNvPr>
              <p:cNvCxnSpPr/>
              <p:nvPr/>
            </p:nvCxnSpPr>
            <p:spPr>
              <a:xfrm flipV="1">
                <a:off x="4469642" y="5357273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cto 102">
                <a:extLst>
                  <a:ext uri="{FF2B5EF4-FFF2-40B4-BE49-F238E27FC236}">
                    <a16:creationId xmlns="" xmlns:a16="http://schemas.microsoft.com/office/drawing/2014/main" id="{050CB191-ABCF-C914-487F-CCB82B415752}"/>
                  </a:ext>
                </a:extLst>
              </p:cNvPr>
              <p:cNvCxnSpPr/>
              <p:nvPr/>
            </p:nvCxnSpPr>
            <p:spPr>
              <a:xfrm flipV="1">
                <a:off x="4471317" y="5404168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recto 103">
                <a:extLst>
                  <a:ext uri="{FF2B5EF4-FFF2-40B4-BE49-F238E27FC236}">
                    <a16:creationId xmlns="" xmlns:a16="http://schemas.microsoft.com/office/drawing/2014/main" id="{2D7138C6-C1A2-7705-E341-6697DD4E20CA}"/>
                  </a:ext>
                </a:extLst>
              </p:cNvPr>
              <p:cNvCxnSpPr/>
              <p:nvPr/>
            </p:nvCxnSpPr>
            <p:spPr>
              <a:xfrm flipV="1">
                <a:off x="4467964" y="5456087"/>
                <a:ext cx="498444" cy="48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" name="CuadroTexto 104">
            <a:extLst>
              <a:ext uri="{FF2B5EF4-FFF2-40B4-BE49-F238E27FC236}">
                <a16:creationId xmlns="" xmlns:a16="http://schemas.microsoft.com/office/drawing/2014/main" id="{DD637F51-8F5C-63E7-FC49-1DBF167AF558}"/>
              </a:ext>
            </a:extLst>
          </p:cNvPr>
          <p:cNvSpPr txBox="1"/>
          <p:nvPr/>
        </p:nvSpPr>
        <p:spPr>
          <a:xfrm>
            <a:off x="4590283" y="1724753"/>
            <a:ext cx="13204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200" b="1" i="0" u="none" strike="noStrike" baseline="0" dirty="0">
                <a:solidFill>
                  <a:srgbClr val="FF0066"/>
                </a:solidFill>
                <a:latin typeface="Courier"/>
              </a:rPr>
              <a:t>Reporte mensual de desempeño y pagos al mes contractual</a:t>
            </a:r>
            <a:endParaRPr lang="es-MX" sz="1200" b="1" dirty="0">
              <a:solidFill>
                <a:srgbClr val="FF0066"/>
              </a:solidFill>
            </a:endParaRPr>
          </a:p>
        </p:txBody>
      </p:sp>
      <p:sp>
        <p:nvSpPr>
          <p:cNvPr id="106" name="CuadroTexto 105">
            <a:extLst>
              <a:ext uri="{FF2B5EF4-FFF2-40B4-BE49-F238E27FC236}">
                <a16:creationId xmlns="" xmlns:a16="http://schemas.microsoft.com/office/drawing/2014/main" id="{EBE5B7E2-2883-DBF8-64B9-80D639FFDB09}"/>
              </a:ext>
            </a:extLst>
          </p:cNvPr>
          <p:cNvSpPr txBox="1"/>
          <p:nvPr/>
        </p:nvSpPr>
        <p:spPr>
          <a:xfrm>
            <a:off x="4480187" y="2586751"/>
            <a:ext cx="3262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1" dirty="0">
                <a:solidFill>
                  <a:srgbClr val="FF0066"/>
                </a:solidFill>
                <a:latin typeface="Courier"/>
              </a:rPr>
              <a:t>Indicadores</a:t>
            </a:r>
            <a:endParaRPr lang="es-MX" b="1" dirty="0">
              <a:solidFill>
                <a:srgbClr val="FF0066"/>
              </a:solidFill>
            </a:endParaRPr>
          </a:p>
        </p:txBody>
      </p:sp>
      <p:sp>
        <p:nvSpPr>
          <p:cNvPr id="107" name="55 Rectángulo redondeado">
            <a:extLst>
              <a:ext uri="{FF2B5EF4-FFF2-40B4-BE49-F238E27FC236}">
                <a16:creationId xmlns="" xmlns:a16="http://schemas.microsoft.com/office/drawing/2014/main" id="{1BFA86D0-99C4-F579-D4E8-D018D27E72E5}"/>
              </a:ext>
            </a:extLst>
          </p:cNvPr>
          <p:cNvSpPr/>
          <p:nvPr/>
        </p:nvSpPr>
        <p:spPr>
          <a:xfrm>
            <a:off x="4493439" y="1508695"/>
            <a:ext cx="1718817" cy="1566079"/>
          </a:xfrm>
          <a:prstGeom prst="roundRect">
            <a:avLst/>
          </a:prstGeom>
          <a:noFill/>
          <a:ln>
            <a:solidFill>
              <a:srgbClr val="FF0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46506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4627</TotalTime>
  <Words>1679</Words>
  <Application>Microsoft Office PowerPoint</Application>
  <PresentationFormat>Personalizado</PresentationFormat>
  <Paragraphs>408</Paragraphs>
  <Slides>10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USER</cp:lastModifiedBy>
  <cp:revision>159</cp:revision>
  <dcterms:created xsi:type="dcterms:W3CDTF">2021-01-15T14:26:48Z</dcterms:created>
  <dcterms:modified xsi:type="dcterms:W3CDTF">2023-09-20T22:57:44Z</dcterms:modified>
</cp:coreProperties>
</file>